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57" r:id="rId4"/>
    <p:sldId id="258" r:id="rId5"/>
    <p:sldId id="263" r:id="rId6"/>
    <p:sldId id="260" r:id="rId7"/>
    <p:sldId id="264" r:id="rId8"/>
    <p:sldId id="265" r:id="rId9"/>
    <p:sldId id="273" r:id="rId10"/>
    <p:sldId id="274" r:id="rId11"/>
    <p:sldId id="270" r:id="rId12"/>
    <p:sldId id="271"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0000CC"/>
    <a:srgbClr val="A50021"/>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90" d="100"/>
          <a:sy n="90" d="100"/>
        </p:scale>
        <p:origin x="1142" y="5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466E87-251B-462E-BC83-229578148D31}" type="doc">
      <dgm:prSet loTypeId="urn:microsoft.com/office/officeart/2011/layout/TabList" loCatId="list" qsTypeId="urn:microsoft.com/office/officeart/2005/8/quickstyle/simple5" qsCatId="simple" csTypeId="urn:microsoft.com/office/officeart/2005/8/colors/colorful5" csCatId="colorful" phldr="1"/>
      <dgm:spPr/>
      <dgm:t>
        <a:bodyPr/>
        <a:lstStyle/>
        <a:p>
          <a:endParaRPr lang="en-US"/>
        </a:p>
      </dgm:t>
    </dgm:pt>
    <dgm:pt modelId="{43524F67-4F5F-4881-AE24-B006B5F6D760}">
      <dgm:prSet phldrT="[Text]" custT="1"/>
      <dgm:spPr/>
      <dgm:t>
        <a:bodyPr/>
        <a:lstStyle/>
        <a:p>
          <a:pPr>
            <a:lnSpc>
              <a:spcPct val="200000"/>
            </a:lnSpc>
          </a:pPr>
          <a:r>
            <a:rPr lang="en-US" sz="2400" smtClean="0">
              <a:latin typeface="Arial" panose="020B0604020202020204" pitchFamily="34" charset="0"/>
              <a:cs typeface="Arial" panose="020B0604020202020204" pitchFamily="34" charset="0"/>
            </a:rPr>
            <a:t>Chương 1</a:t>
          </a:r>
          <a:endParaRPr lang="en-US" sz="2400">
            <a:latin typeface="Arial" panose="020B0604020202020204" pitchFamily="34" charset="0"/>
            <a:cs typeface="Arial" panose="020B0604020202020204" pitchFamily="34" charset="0"/>
          </a:endParaRPr>
        </a:p>
      </dgm:t>
    </dgm:pt>
    <dgm:pt modelId="{964612DA-F346-4E03-9810-E26BFDDB2D5C}" type="parTrans" cxnId="{6102B133-17BB-43D6-BC05-0BA1D9599D3F}">
      <dgm:prSet/>
      <dgm:spPr/>
      <dgm:t>
        <a:bodyPr/>
        <a:lstStyle/>
        <a:p>
          <a:pPr>
            <a:lnSpc>
              <a:spcPct val="200000"/>
            </a:lnSpc>
          </a:pPr>
          <a:endParaRPr lang="en-US"/>
        </a:p>
      </dgm:t>
    </dgm:pt>
    <dgm:pt modelId="{10D7CC65-58DA-46D1-BC4D-290DCAC23849}" type="sibTrans" cxnId="{6102B133-17BB-43D6-BC05-0BA1D9599D3F}">
      <dgm:prSet/>
      <dgm:spPr/>
      <dgm:t>
        <a:bodyPr/>
        <a:lstStyle/>
        <a:p>
          <a:pPr>
            <a:lnSpc>
              <a:spcPct val="200000"/>
            </a:lnSpc>
          </a:pPr>
          <a:endParaRPr lang="en-US"/>
        </a:p>
      </dgm:t>
    </dgm:pt>
    <dgm:pt modelId="{C29ADD98-BE51-4E9F-8AEB-78954E1383D8}">
      <dgm:prSet phldrT="[Text]" custT="1"/>
      <dgm:spPr/>
      <dgm:t>
        <a:bodyPr/>
        <a:lstStyle/>
        <a:p>
          <a:pPr>
            <a:lnSpc>
              <a:spcPct val="200000"/>
            </a:lnSpc>
          </a:pPr>
          <a:endParaRPr lang="en-US" sz="2400">
            <a:latin typeface="Arial" panose="020B0604020202020204" pitchFamily="34" charset="0"/>
            <a:cs typeface="Arial" panose="020B0604020202020204" pitchFamily="34" charset="0"/>
          </a:endParaRPr>
        </a:p>
      </dgm:t>
    </dgm:pt>
    <dgm:pt modelId="{009AE753-CF8A-4F88-A59C-4B51BD99A4FE}" type="parTrans" cxnId="{0C96F6E1-EA11-4CAE-A278-FBDEDC02B6D9}">
      <dgm:prSet/>
      <dgm:spPr/>
      <dgm:t>
        <a:bodyPr/>
        <a:lstStyle/>
        <a:p>
          <a:pPr>
            <a:lnSpc>
              <a:spcPct val="200000"/>
            </a:lnSpc>
          </a:pPr>
          <a:endParaRPr lang="en-US"/>
        </a:p>
      </dgm:t>
    </dgm:pt>
    <dgm:pt modelId="{2C30470B-60FF-4F8A-ADBC-A90B1E7F816E}" type="sibTrans" cxnId="{0C96F6E1-EA11-4CAE-A278-FBDEDC02B6D9}">
      <dgm:prSet/>
      <dgm:spPr/>
      <dgm:t>
        <a:bodyPr/>
        <a:lstStyle/>
        <a:p>
          <a:pPr>
            <a:lnSpc>
              <a:spcPct val="200000"/>
            </a:lnSpc>
          </a:pPr>
          <a:endParaRPr lang="en-US"/>
        </a:p>
      </dgm:t>
    </dgm:pt>
    <dgm:pt modelId="{BAFC6539-5B58-4784-AE73-320728DB7207}">
      <dgm:prSet phldrT="[Text]" custT="1"/>
      <dgm:spPr/>
      <dgm:t>
        <a:bodyPr/>
        <a:lstStyle/>
        <a:p>
          <a:pPr>
            <a:lnSpc>
              <a:spcPct val="200000"/>
            </a:lnSpc>
          </a:pPr>
          <a:r>
            <a:rPr lang="en-US" sz="24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TÌM HIỂU NGÔN NGỮ LẬP TRÌNH PYTHON</a:t>
          </a:r>
          <a:endPar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dgm:t>
    </dgm:pt>
    <dgm:pt modelId="{5EFF6D7D-2495-47AB-B371-2EB2D7DC9A15}" type="parTrans" cxnId="{B8AF0614-445C-464B-BE15-F80395A20873}">
      <dgm:prSet/>
      <dgm:spPr/>
      <dgm:t>
        <a:bodyPr/>
        <a:lstStyle/>
        <a:p>
          <a:pPr>
            <a:lnSpc>
              <a:spcPct val="200000"/>
            </a:lnSpc>
          </a:pPr>
          <a:endParaRPr lang="en-US"/>
        </a:p>
      </dgm:t>
    </dgm:pt>
    <dgm:pt modelId="{3D685829-2285-4936-AFB4-FB1B32C4A4D3}" type="sibTrans" cxnId="{B8AF0614-445C-464B-BE15-F80395A20873}">
      <dgm:prSet/>
      <dgm:spPr/>
      <dgm:t>
        <a:bodyPr/>
        <a:lstStyle/>
        <a:p>
          <a:pPr>
            <a:lnSpc>
              <a:spcPct val="200000"/>
            </a:lnSpc>
          </a:pPr>
          <a:endParaRPr lang="en-US"/>
        </a:p>
      </dgm:t>
    </dgm:pt>
    <dgm:pt modelId="{FE48BE86-06FB-426E-A5D1-5AB418DAB394}">
      <dgm:prSet phldrT="[Text]" custT="1"/>
      <dgm:spPr/>
      <dgm:t>
        <a:bodyPr/>
        <a:lstStyle/>
        <a:p>
          <a:pPr>
            <a:lnSpc>
              <a:spcPct val="200000"/>
            </a:lnSpc>
          </a:pPr>
          <a:r>
            <a:rPr lang="en-US" sz="2400" smtClean="0">
              <a:latin typeface="Arial" panose="020B0604020202020204" pitchFamily="34" charset="0"/>
              <a:cs typeface="Arial" panose="020B0604020202020204" pitchFamily="34" charset="0"/>
            </a:rPr>
            <a:t>Chương 2</a:t>
          </a:r>
          <a:endParaRPr lang="en-US" sz="2400"/>
        </a:p>
      </dgm:t>
    </dgm:pt>
    <dgm:pt modelId="{AEF80820-C97C-4775-9E5C-1A19D4172E46}" type="parTrans" cxnId="{96E8C5FA-DB35-4CD3-86FB-2823101348A9}">
      <dgm:prSet/>
      <dgm:spPr/>
      <dgm:t>
        <a:bodyPr/>
        <a:lstStyle/>
        <a:p>
          <a:pPr>
            <a:lnSpc>
              <a:spcPct val="200000"/>
            </a:lnSpc>
          </a:pPr>
          <a:endParaRPr lang="en-US"/>
        </a:p>
      </dgm:t>
    </dgm:pt>
    <dgm:pt modelId="{C04F679F-2DB7-4DCB-92D6-145D66329299}" type="sibTrans" cxnId="{96E8C5FA-DB35-4CD3-86FB-2823101348A9}">
      <dgm:prSet/>
      <dgm:spPr/>
      <dgm:t>
        <a:bodyPr/>
        <a:lstStyle/>
        <a:p>
          <a:pPr>
            <a:lnSpc>
              <a:spcPct val="200000"/>
            </a:lnSpc>
          </a:pPr>
          <a:endParaRPr lang="en-US"/>
        </a:p>
      </dgm:t>
    </dgm:pt>
    <dgm:pt modelId="{5BB682FA-A524-447B-AB73-8CDC0D0A791D}">
      <dgm:prSet phldrT="[Text]" custT="1"/>
      <dgm:spPr/>
      <dgm:t>
        <a:bodyPr/>
        <a:lstStyle/>
        <a:p>
          <a:pPr>
            <a:lnSpc>
              <a:spcPct val="200000"/>
            </a:lnSpc>
          </a:pPr>
          <a:endParaRPr lang="en-US" sz="2400"/>
        </a:p>
      </dgm:t>
    </dgm:pt>
    <dgm:pt modelId="{F3554635-13BC-431E-B777-6BA5DF9E3FDA}" type="parTrans" cxnId="{8035BDCC-75BF-4730-92ED-39E6E4F778FF}">
      <dgm:prSet/>
      <dgm:spPr/>
      <dgm:t>
        <a:bodyPr/>
        <a:lstStyle/>
        <a:p>
          <a:pPr>
            <a:lnSpc>
              <a:spcPct val="200000"/>
            </a:lnSpc>
          </a:pPr>
          <a:endParaRPr lang="en-US"/>
        </a:p>
      </dgm:t>
    </dgm:pt>
    <dgm:pt modelId="{723E2517-F693-4B23-AA2C-32BF88D5DCA9}" type="sibTrans" cxnId="{8035BDCC-75BF-4730-92ED-39E6E4F778FF}">
      <dgm:prSet/>
      <dgm:spPr/>
      <dgm:t>
        <a:bodyPr/>
        <a:lstStyle/>
        <a:p>
          <a:pPr>
            <a:lnSpc>
              <a:spcPct val="200000"/>
            </a:lnSpc>
          </a:pPr>
          <a:endParaRPr lang="en-US"/>
        </a:p>
      </dgm:t>
    </dgm:pt>
    <dgm:pt modelId="{A674E997-A2F1-464D-85AA-4807A2E45CB9}">
      <dgm:prSet phldrT="[Text]" custT="1"/>
      <dgm:spPr/>
      <dgm:t>
        <a:bodyPr/>
        <a:lstStyle/>
        <a:p>
          <a:pPr>
            <a:lnSpc>
              <a:spcPct val="200000"/>
            </a:lnSpc>
          </a:pPr>
          <a:r>
            <a:rPr lang="en-US" sz="24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TÌM HIỂU XỬ LÝ ẢNH VÀ THƯ VIỆN OPENCV</a:t>
          </a:r>
          <a:endPar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dgm:t>
    </dgm:pt>
    <dgm:pt modelId="{152D174C-8F1A-46FF-9BA3-53D24685483E}" type="parTrans" cxnId="{7B1DCDA2-F39F-4559-9F1C-D743ABBBA0F8}">
      <dgm:prSet/>
      <dgm:spPr/>
      <dgm:t>
        <a:bodyPr/>
        <a:lstStyle/>
        <a:p>
          <a:pPr>
            <a:lnSpc>
              <a:spcPct val="200000"/>
            </a:lnSpc>
          </a:pPr>
          <a:endParaRPr lang="en-US"/>
        </a:p>
      </dgm:t>
    </dgm:pt>
    <dgm:pt modelId="{72F72431-0938-4875-A6A1-82FC656A8BB6}" type="sibTrans" cxnId="{7B1DCDA2-F39F-4559-9F1C-D743ABBBA0F8}">
      <dgm:prSet/>
      <dgm:spPr/>
      <dgm:t>
        <a:bodyPr/>
        <a:lstStyle/>
        <a:p>
          <a:pPr>
            <a:lnSpc>
              <a:spcPct val="200000"/>
            </a:lnSpc>
          </a:pPr>
          <a:endParaRPr lang="en-US"/>
        </a:p>
      </dgm:t>
    </dgm:pt>
    <dgm:pt modelId="{6DE03D1E-C3A2-4D30-BC9E-B1A3AE7623EA}">
      <dgm:prSet phldrT="[Text]" custT="1"/>
      <dgm:spPr/>
      <dgm:t>
        <a:bodyPr/>
        <a:lstStyle/>
        <a:p>
          <a:pPr>
            <a:lnSpc>
              <a:spcPct val="200000"/>
            </a:lnSpc>
          </a:pPr>
          <a:r>
            <a:rPr lang="en-US" sz="2400" smtClean="0">
              <a:latin typeface="Arial" panose="020B0604020202020204" pitchFamily="34" charset="0"/>
              <a:cs typeface="Arial" panose="020B0604020202020204" pitchFamily="34" charset="0"/>
            </a:rPr>
            <a:t>Chương 3</a:t>
          </a:r>
          <a:endParaRPr lang="en-US" sz="2400">
            <a:latin typeface="Arial" panose="020B0604020202020204" pitchFamily="34" charset="0"/>
            <a:cs typeface="Arial" panose="020B0604020202020204" pitchFamily="34" charset="0"/>
          </a:endParaRPr>
        </a:p>
      </dgm:t>
    </dgm:pt>
    <dgm:pt modelId="{B2DB0AA1-5C55-423E-B946-E47E74B6830C}" type="parTrans" cxnId="{8FFFBC8F-5D10-4F4B-9760-01D2C166D4E8}">
      <dgm:prSet/>
      <dgm:spPr/>
      <dgm:t>
        <a:bodyPr/>
        <a:lstStyle/>
        <a:p>
          <a:pPr>
            <a:lnSpc>
              <a:spcPct val="200000"/>
            </a:lnSpc>
          </a:pPr>
          <a:endParaRPr lang="en-US"/>
        </a:p>
      </dgm:t>
    </dgm:pt>
    <dgm:pt modelId="{6DC6EEBE-879E-4AA6-85E5-CEEDE5441BEB}" type="sibTrans" cxnId="{8FFFBC8F-5D10-4F4B-9760-01D2C166D4E8}">
      <dgm:prSet/>
      <dgm:spPr/>
      <dgm:t>
        <a:bodyPr/>
        <a:lstStyle/>
        <a:p>
          <a:pPr>
            <a:lnSpc>
              <a:spcPct val="200000"/>
            </a:lnSpc>
          </a:pPr>
          <a:endParaRPr lang="en-US"/>
        </a:p>
      </dgm:t>
    </dgm:pt>
    <dgm:pt modelId="{87B24166-15B5-4D92-A2D1-21E537254469}">
      <dgm:prSet phldrT="[Text]" custT="1"/>
      <dgm:spPr/>
      <dgm:t>
        <a:bodyPr/>
        <a:lstStyle/>
        <a:p>
          <a:pPr>
            <a:lnSpc>
              <a:spcPct val="200000"/>
            </a:lnSpc>
          </a:pPr>
          <a:endParaRPr lang="en-US" sz="2400"/>
        </a:p>
      </dgm:t>
    </dgm:pt>
    <dgm:pt modelId="{E0E0B72A-525E-4F05-8407-9C43482220A9}" type="parTrans" cxnId="{66A8CEA3-841E-4442-A4FE-2136D670C73D}">
      <dgm:prSet/>
      <dgm:spPr/>
      <dgm:t>
        <a:bodyPr/>
        <a:lstStyle/>
        <a:p>
          <a:pPr>
            <a:lnSpc>
              <a:spcPct val="200000"/>
            </a:lnSpc>
          </a:pPr>
          <a:endParaRPr lang="en-US"/>
        </a:p>
      </dgm:t>
    </dgm:pt>
    <dgm:pt modelId="{15B29CEC-BEF8-4E91-8284-FC8651995172}" type="sibTrans" cxnId="{66A8CEA3-841E-4442-A4FE-2136D670C73D}">
      <dgm:prSet/>
      <dgm:spPr/>
      <dgm:t>
        <a:bodyPr/>
        <a:lstStyle/>
        <a:p>
          <a:pPr>
            <a:lnSpc>
              <a:spcPct val="200000"/>
            </a:lnSpc>
          </a:pPr>
          <a:endParaRPr lang="en-US"/>
        </a:p>
      </dgm:t>
    </dgm:pt>
    <dgm:pt modelId="{63F67D3F-36F6-4FF4-B416-22C0EA6C4098}">
      <dgm:prSet phldrT="[Text]" custT="1"/>
      <dgm:spPr/>
      <dgm:t>
        <a:bodyPr/>
        <a:lstStyle/>
        <a:p>
          <a:pPr>
            <a:lnSpc>
              <a:spcPct val="200000"/>
            </a:lnSpc>
          </a:pPr>
          <a:r>
            <a:rPr lang="en-US" sz="24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XÂY DỰNG ỨNG DỤNG</a:t>
          </a:r>
          <a:endPar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dgm:t>
    </dgm:pt>
    <dgm:pt modelId="{DB656841-65CD-446A-9766-5942AA06BA1C}" type="parTrans" cxnId="{BFE1ECD9-9B91-4846-B11A-B39FB5E3F3A6}">
      <dgm:prSet/>
      <dgm:spPr/>
      <dgm:t>
        <a:bodyPr/>
        <a:lstStyle/>
        <a:p>
          <a:pPr>
            <a:lnSpc>
              <a:spcPct val="200000"/>
            </a:lnSpc>
          </a:pPr>
          <a:endParaRPr lang="en-US"/>
        </a:p>
      </dgm:t>
    </dgm:pt>
    <dgm:pt modelId="{BE952372-853E-48FB-BE60-6F103C416105}" type="sibTrans" cxnId="{BFE1ECD9-9B91-4846-B11A-B39FB5E3F3A6}">
      <dgm:prSet/>
      <dgm:spPr/>
      <dgm:t>
        <a:bodyPr/>
        <a:lstStyle/>
        <a:p>
          <a:pPr>
            <a:lnSpc>
              <a:spcPct val="200000"/>
            </a:lnSpc>
          </a:pPr>
          <a:endParaRPr lang="en-US"/>
        </a:p>
      </dgm:t>
    </dgm:pt>
    <dgm:pt modelId="{DF86D747-CF70-498D-93F9-DE12AB37446E}" type="pres">
      <dgm:prSet presAssocID="{9C466E87-251B-462E-BC83-229578148D31}" presName="Name0" presStyleCnt="0">
        <dgm:presLayoutVars>
          <dgm:chMax/>
          <dgm:chPref val="3"/>
          <dgm:dir/>
          <dgm:animOne val="branch"/>
          <dgm:animLvl val="lvl"/>
        </dgm:presLayoutVars>
      </dgm:prSet>
      <dgm:spPr/>
      <dgm:t>
        <a:bodyPr/>
        <a:lstStyle/>
        <a:p>
          <a:endParaRPr lang="en-US"/>
        </a:p>
      </dgm:t>
    </dgm:pt>
    <dgm:pt modelId="{140224C6-6FA5-40F0-A5B1-CB6896DD9BB8}" type="pres">
      <dgm:prSet presAssocID="{43524F67-4F5F-4881-AE24-B006B5F6D760}" presName="composite" presStyleCnt="0"/>
      <dgm:spPr/>
    </dgm:pt>
    <dgm:pt modelId="{2022CA7F-C40E-4838-81CE-BFD4FEEA0C28}" type="pres">
      <dgm:prSet presAssocID="{43524F67-4F5F-4881-AE24-B006B5F6D760}" presName="FirstChild" presStyleLbl="revTx" presStyleIdx="0" presStyleCnt="6">
        <dgm:presLayoutVars>
          <dgm:chMax val="0"/>
          <dgm:chPref val="0"/>
          <dgm:bulletEnabled val="1"/>
        </dgm:presLayoutVars>
      </dgm:prSet>
      <dgm:spPr/>
      <dgm:t>
        <a:bodyPr/>
        <a:lstStyle/>
        <a:p>
          <a:endParaRPr lang="en-US"/>
        </a:p>
      </dgm:t>
    </dgm:pt>
    <dgm:pt modelId="{D0505D6A-0998-4FF7-8F71-C4BCD2941205}" type="pres">
      <dgm:prSet presAssocID="{43524F67-4F5F-4881-AE24-B006B5F6D760}" presName="Parent" presStyleLbl="alignNode1" presStyleIdx="0" presStyleCnt="3">
        <dgm:presLayoutVars>
          <dgm:chMax val="3"/>
          <dgm:chPref val="3"/>
          <dgm:bulletEnabled val="1"/>
        </dgm:presLayoutVars>
      </dgm:prSet>
      <dgm:spPr/>
      <dgm:t>
        <a:bodyPr/>
        <a:lstStyle/>
        <a:p>
          <a:endParaRPr lang="en-US"/>
        </a:p>
      </dgm:t>
    </dgm:pt>
    <dgm:pt modelId="{98DACF30-0C7C-426A-8C3A-57E2337B96E4}" type="pres">
      <dgm:prSet presAssocID="{43524F67-4F5F-4881-AE24-B006B5F6D760}" presName="Accent" presStyleLbl="parChTrans1D1" presStyleIdx="0" presStyleCnt="3"/>
      <dgm:spPr/>
    </dgm:pt>
    <dgm:pt modelId="{687D73A2-8CA0-41B8-B2E8-BC6C3763ED2D}" type="pres">
      <dgm:prSet presAssocID="{43524F67-4F5F-4881-AE24-B006B5F6D760}" presName="Child" presStyleLbl="revTx" presStyleIdx="1" presStyleCnt="6">
        <dgm:presLayoutVars>
          <dgm:chMax val="0"/>
          <dgm:chPref val="0"/>
          <dgm:bulletEnabled val="1"/>
        </dgm:presLayoutVars>
      </dgm:prSet>
      <dgm:spPr/>
      <dgm:t>
        <a:bodyPr/>
        <a:lstStyle/>
        <a:p>
          <a:endParaRPr lang="en-US"/>
        </a:p>
      </dgm:t>
    </dgm:pt>
    <dgm:pt modelId="{CAE09E3B-1504-40DC-AF9B-8B66DD6EEF61}" type="pres">
      <dgm:prSet presAssocID="{10D7CC65-58DA-46D1-BC4D-290DCAC23849}" presName="sibTrans" presStyleCnt="0"/>
      <dgm:spPr/>
    </dgm:pt>
    <dgm:pt modelId="{D1A13151-BDA5-4FEC-BFA7-D29EA2DB65F0}" type="pres">
      <dgm:prSet presAssocID="{FE48BE86-06FB-426E-A5D1-5AB418DAB394}" presName="composite" presStyleCnt="0"/>
      <dgm:spPr/>
    </dgm:pt>
    <dgm:pt modelId="{6895E73C-D150-4177-8A7F-92D12ED7F92E}" type="pres">
      <dgm:prSet presAssocID="{FE48BE86-06FB-426E-A5D1-5AB418DAB394}" presName="FirstChild" presStyleLbl="revTx" presStyleIdx="2" presStyleCnt="6">
        <dgm:presLayoutVars>
          <dgm:chMax val="0"/>
          <dgm:chPref val="0"/>
          <dgm:bulletEnabled val="1"/>
        </dgm:presLayoutVars>
      </dgm:prSet>
      <dgm:spPr/>
      <dgm:t>
        <a:bodyPr/>
        <a:lstStyle/>
        <a:p>
          <a:endParaRPr lang="en-US"/>
        </a:p>
      </dgm:t>
    </dgm:pt>
    <dgm:pt modelId="{D30A1865-E966-4DFD-BDB9-94982AB22E7F}" type="pres">
      <dgm:prSet presAssocID="{FE48BE86-06FB-426E-A5D1-5AB418DAB394}" presName="Parent" presStyleLbl="alignNode1" presStyleIdx="1" presStyleCnt="3">
        <dgm:presLayoutVars>
          <dgm:chMax val="3"/>
          <dgm:chPref val="3"/>
          <dgm:bulletEnabled val="1"/>
        </dgm:presLayoutVars>
      </dgm:prSet>
      <dgm:spPr/>
      <dgm:t>
        <a:bodyPr/>
        <a:lstStyle/>
        <a:p>
          <a:endParaRPr lang="en-US"/>
        </a:p>
      </dgm:t>
    </dgm:pt>
    <dgm:pt modelId="{DF897136-C046-4E21-A40C-DF03A2EF7C36}" type="pres">
      <dgm:prSet presAssocID="{FE48BE86-06FB-426E-A5D1-5AB418DAB394}" presName="Accent" presStyleLbl="parChTrans1D1" presStyleIdx="1" presStyleCnt="3"/>
      <dgm:spPr/>
    </dgm:pt>
    <dgm:pt modelId="{B525F6A9-08AD-40F3-9DB2-553A5C363F4F}" type="pres">
      <dgm:prSet presAssocID="{FE48BE86-06FB-426E-A5D1-5AB418DAB394}" presName="Child" presStyleLbl="revTx" presStyleIdx="3" presStyleCnt="6">
        <dgm:presLayoutVars>
          <dgm:chMax val="0"/>
          <dgm:chPref val="0"/>
          <dgm:bulletEnabled val="1"/>
        </dgm:presLayoutVars>
      </dgm:prSet>
      <dgm:spPr/>
      <dgm:t>
        <a:bodyPr/>
        <a:lstStyle/>
        <a:p>
          <a:endParaRPr lang="en-US"/>
        </a:p>
      </dgm:t>
    </dgm:pt>
    <dgm:pt modelId="{E6B0C075-C8D8-4C94-B97E-23E2F55B79CC}" type="pres">
      <dgm:prSet presAssocID="{C04F679F-2DB7-4DCB-92D6-145D66329299}" presName="sibTrans" presStyleCnt="0"/>
      <dgm:spPr/>
    </dgm:pt>
    <dgm:pt modelId="{5ECFC88B-105F-474F-9D34-B2C570F653AD}" type="pres">
      <dgm:prSet presAssocID="{6DE03D1E-C3A2-4D30-BC9E-B1A3AE7623EA}" presName="composite" presStyleCnt="0"/>
      <dgm:spPr/>
    </dgm:pt>
    <dgm:pt modelId="{A00FB1B8-7B01-4952-B39B-8CDAD0389B55}" type="pres">
      <dgm:prSet presAssocID="{6DE03D1E-C3A2-4D30-BC9E-B1A3AE7623EA}" presName="FirstChild" presStyleLbl="revTx" presStyleIdx="4" presStyleCnt="6">
        <dgm:presLayoutVars>
          <dgm:chMax val="0"/>
          <dgm:chPref val="0"/>
          <dgm:bulletEnabled val="1"/>
        </dgm:presLayoutVars>
      </dgm:prSet>
      <dgm:spPr/>
      <dgm:t>
        <a:bodyPr/>
        <a:lstStyle/>
        <a:p>
          <a:endParaRPr lang="en-US"/>
        </a:p>
      </dgm:t>
    </dgm:pt>
    <dgm:pt modelId="{2DE1E84D-4E58-435D-ABE7-4B359244B1F7}" type="pres">
      <dgm:prSet presAssocID="{6DE03D1E-C3A2-4D30-BC9E-B1A3AE7623EA}" presName="Parent" presStyleLbl="alignNode1" presStyleIdx="2" presStyleCnt="3">
        <dgm:presLayoutVars>
          <dgm:chMax val="3"/>
          <dgm:chPref val="3"/>
          <dgm:bulletEnabled val="1"/>
        </dgm:presLayoutVars>
      </dgm:prSet>
      <dgm:spPr/>
      <dgm:t>
        <a:bodyPr/>
        <a:lstStyle/>
        <a:p>
          <a:endParaRPr lang="en-US"/>
        </a:p>
      </dgm:t>
    </dgm:pt>
    <dgm:pt modelId="{A581870B-E0E8-4A76-B899-032CFCDB0284}" type="pres">
      <dgm:prSet presAssocID="{6DE03D1E-C3A2-4D30-BC9E-B1A3AE7623EA}" presName="Accent" presStyleLbl="parChTrans1D1" presStyleIdx="2" presStyleCnt="3"/>
      <dgm:spPr/>
    </dgm:pt>
    <dgm:pt modelId="{51EF5CD2-9979-4AB2-82ED-10168B53CD4B}" type="pres">
      <dgm:prSet presAssocID="{6DE03D1E-C3A2-4D30-BC9E-B1A3AE7623EA}" presName="Child" presStyleLbl="revTx" presStyleIdx="5" presStyleCnt="6">
        <dgm:presLayoutVars>
          <dgm:chMax val="0"/>
          <dgm:chPref val="0"/>
          <dgm:bulletEnabled val="1"/>
        </dgm:presLayoutVars>
      </dgm:prSet>
      <dgm:spPr/>
      <dgm:t>
        <a:bodyPr/>
        <a:lstStyle/>
        <a:p>
          <a:endParaRPr lang="en-US"/>
        </a:p>
      </dgm:t>
    </dgm:pt>
  </dgm:ptLst>
  <dgm:cxnLst>
    <dgm:cxn modelId="{7B1DCDA2-F39F-4559-9F1C-D743ABBBA0F8}" srcId="{FE48BE86-06FB-426E-A5D1-5AB418DAB394}" destId="{A674E997-A2F1-464D-85AA-4807A2E45CB9}" srcOrd="1" destOrd="0" parTransId="{152D174C-8F1A-46FF-9BA3-53D24685483E}" sibTransId="{72F72431-0938-4875-A6A1-82FC656A8BB6}"/>
    <dgm:cxn modelId="{1513B8CD-DF8F-4682-89AF-E3D43D311B58}" type="presOf" srcId="{9C466E87-251B-462E-BC83-229578148D31}" destId="{DF86D747-CF70-498D-93F9-DE12AB37446E}" srcOrd="0" destOrd="0" presId="urn:microsoft.com/office/officeart/2011/layout/TabList"/>
    <dgm:cxn modelId="{FCAD485F-4419-49B4-8227-90CA82349A55}" type="presOf" srcId="{5BB682FA-A524-447B-AB73-8CDC0D0A791D}" destId="{6895E73C-D150-4177-8A7F-92D12ED7F92E}" srcOrd="0" destOrd="0" presId="urn:microsoft.com/office/officeart/2011/layout/TabList"/>
    <dgm:cxn modelId="{8035BDCC-75BF-4730-92ED-39E6E4F778FF}" srcId="{FE48BE86-06FB-426E-A5D1-5AB418DAB394}" destId="{5BB682FA-A524-447B-AB73-8CDC0D0A791D}" srcOrd="0" destOrd="0" parTransId="{F3554635-13BC-431E-B777-6BA5DF9E3FDA}" sibTransId="{723E2517-F693-4B23-AA2C-32BF88D5DCA9}"/>
    <dgm:cxn modelId="{6102B133-17BB-43D6-BC05-0BA1D9599D3F}" srcId="{9C466E87-251B-462E-BC83-229578148D31}" destId="{43524F67-4F5F-4881-AE24-B006B5F6D760}" srcOrd="0" destOrd="0" parTransId="{964612DA-F346-4E03-9810-E26BFDDB2D5C}" sibTransId="{10D7CC65-58DA-46D1-BC4D-290DCAC23849}"/>
    <dgm:cxn modelId="{B8AF0614-445C-464B-BE15-F80395A20873}" srcId="{43524F67-4F5F-4881-AE24-B006B5F6D760}" destId="{BAFC6539-5B58-4784-AE73-320728DB7207}" srcOrd="1" destOrd="0" parTransId="{5EFF6D7D-2495-47AB-B371-2EB2D7DC9A15}" sibTransId="{3D685829-2285-4936-AFB4-FB1B32C4A4D3}"/>
    <dgm:cxn modelId="{D4E37225-04CA-4311-B235-FC969D8EADF4}" type="presOf" srcId="{43524F67-4F5F-4881-AE24-B006B5F6D760}" destId="{D0505D6A-0998-4FF7-8F71-C4BCD2941205}" srcOrd="0" destOrd="0" presId="urn:microsoft.com/office/officeart/2011/layout/TabList"/>
    <dgm:cxn modelId="{99B27BFC-72E2-4BD0-BED7-B39A0C638C94}" type="presOf" srcId="{BAFC6539-5B58-4784-AE73-320728DB7207}" destId="{687D73A2-8CA0-41B8-B2E8-BC6C3763ED2D}" srcOrd="0" destOrd="0" presId="urn:microsoft.com/office/officeart/2011/layout/TabList"/>
    <dgm:cxn modelId="{96E8C5FA-DB35-4CD3-86FB-2823101348A9}" srcId="{9C466E87-251B-462E-BC83-229578148D31}" destId="{FE48BE86-06FB-426E-A5D1-5AB418DAB394}" srcOrd="1" destOrd="0" parTransId="{AEF80820-C97C-4775-9E5C-1A19D4172E46}" sibTransId="{C04F679F-2DB7-4DCB-92D6-145D66329299}"/>
    <dgm:cxn modelId="{BFE1ECD9-9B91-4846-B11A-B39FB5E3F3A6}" srcId="{6DE03D1E-C3A2-4D30-BC9E-B1A3AE7623EA}" destId="{63F67D3F-36F6-4FF4-B416-22C0EA6C4098}" srcOrd="1" destOrd="0" parTransId="{DB656841-65CD-446A-9766-5942AA06BA1C}" sibTransId="{BE952372-853E-48FB-BE60-6F103C416105}"/>
    <dgm:cxn modelId="{0C96F6E1-EA11-4CAE-A278-FBDEDC02B6D9}" srcId="{43524F67-4F5F-4881-AE24-B006B5F6D760}" destId="{C29ADD98-BE51-4E9F-8AEB-78954E1383D8}" srcOrd="0" destOrd="0" parTransId="{009AE753-CF8A-4F88-A59C-4B51BD99A4FE}" sibTransId="{2C30470B-60FF-4F8A-ADBC-A90B1E7F816E}"/>
    <dgm:cxn modelId="{B12774B7-8EBC-4F71-B764-E3DBAC6FE7A6}" type="presOf" srcId="{C29ADD98-BE51-4E9F-8AEB-78954E1383D8}" destId="{2022CA7F-C40E-4838-81CE-BFD4FEEA0C28}" srcOrd="0" destOrd="0" presId="urn:microsoft.com/office/officeart/2011/layout/TabList"/>
    <dgm:cxn modelId="{35175409-A6BD-4465-966B-99E4D78B4C6C}" type="presOf" srcId="{87B24166-15B5-4D92-A2D1-21E537254469}" destId="{A00FB1B8-7B01-4952-B39B-8CDAD0389B55}" srcOrd="0" destOrd="0" presId="urn:microsoft.com/office/officeart/2011/layout/TabList"/>
    <dgm:cxn modelId="{AB4323D2-18FC-4F28-BEE5-5DEA57E310CD}" type="presOf" srcId="{A674E997-A2F1-464D-85AA-4807A2E45CB9}" destId="{B525F6A9-08AD-40F3-9DB2-553A5C363F4F}" srcOrd="0" destOrd="0" presId="urn:microsoft.com/office/officeart/2011/layout/TabList"/>
    <dgm:cxn modelId="{8FFFBC8F-5D10-4F4B-9760-01D2C166D4E8}" srcId="{9C466E87-251B-462E-BC83-229578148D31}" destId="{6DE03D1E-C3A2-4D30-BC9E-B1A3AE7623EA}" srcOrd="2" destOrd="0" parTransId="{B2DB0AA1-5C55-423E-B946-E47E74B6830C}" sibTransId="{6DC6EEBE-879E-4AA6-85E5-CEEDE5441BEB}"/>
    <dgm:cxn modelId="{66A8CEA3-841E-4442-A4FE-2136D670C73D}" srcId="{6DE03D1E-C3A2-4D30-BC9E-B1A3AE7623EA}" destId="{87B24166-15B5-4D92-A2D1-21E537254469}" srcOrd="0" destOrd="0" parTransId="{E0E0B72A-525E-4F05-8407-9C43482220A9}" sibTransId="{15B29CEC-BEF8-4E91-8284-FC8651995172}"/>
    <dgm:cxn modelId="{6C7601DB-8729-4665-B57C-B2AC90904E4C}" type="presOf" srcId="{63F67D3F-36F6-4FF4-B416-22C0EA6C4098}" destId="{51EF5CD2-9979-4AB2-82ED-10168B53CD4B}" srcOrd="0" destOrd="0" presId="urn:microsoft.com/office/officeart/2011/layout/TabList"/>
    <dgm:cxn modelId="{642AB8B5-568C-42F9-80A2-607BD6225036}" type="presOf" srcId="{6DE03D1E-C3A2-4D30-BC9E-B1A3AE7623EA}" destId="{2DE1E84D-4E58-435D-ABE7-4B359244B1F7}" srcOrd="0" destOrd="0" presId="urn:microsoft.com/office/officeart/2011/layout/TabList"/>
    <dgm:cxn modelId="{DD40FCA6-D69D-4F15-AA88-97A2B5A8F247}" type="presOf" srcId="{FE48BE86-06FB-426E-A5D1-5AB418DAB394}" destId="{D30A1865-E966-4DFD-BDB9-94982AB22E7F}" srcOrd="0" destOrd="0" presId="urn:microsoft.com/office/officeart/2011/layout/TabList"/>
    <dgm:cxn modelId="{0DA79A51-297A-4A89-AF9C-5C9AECD7B3E4}" type="presParOf" srcId="{DF86D747-CF70-498D-93F9-DE12AB37446E}" destId="{140224C6-6FA5-40F0-A5B1-CB6896DD9BB8}" srcOrd="0" destOrd="0" presId="urn:microsoft.com/office/officeart/2011/layout/TabList"/>
    <dgm:cxn modelId="{9EEE8B45-5D4F-4287-BA6E-41353FFF410E}" type="presParOf" srcId="{140224C6-6FA5-40F0-A5B1-CB6896DD9BB8}" destId="{2022CA7F-C40E-4838-81CE-BFD4FEEA0C28}" srcOrd="0" destOrd="0" presId="urn:microsoft.com/office/officeart/2011/layout/TabList"/>
    <dgm:cxn modelId="{48B85B06-04E8-4DBA-B95B-E52DB955B9C5}" type="presParOf" srcId="{140224C6-6FA5-40F0-A5B1-CB6896DD9BB8}" destId="{D0505D6A-0998-4FF7-8F71-C4BCD2941205}" srcOrd="1" destOrd="0" presId="urn:microsoft.com/office/officeart/2011/layout/TabList"/>
    <dgm:cxn modelId="{DDD450C3-90E5-4A9A-89E9-5FD3E83BC612}" type="presParOf" srcId="{140224C6-6FA5-40F0-A5B1-CB6896DD9BB8}" destId="{98DACF30-0C7C-426A-8C3A-57E2337B96E4}" srcOrd="2" destOrd="0" presId="urn:microsoft.com/office/officeart/2011/layout/TabList"/>
    <dgm:cxn modelId="{B498D334-14A5-48AD-B637-6D4E606A37AB}" type="presParOf" srcId="{DF86D747-CF70-498D-93F9-DE12AB37446E}" destId="{687D73A2-8CA0-41B8-B2E8-BC6C3763ED2D}" srcOrd="1" destOrd="0" presId="urn:microsoft.com/office/officeart/2011/layout/TabList"/>
    <dgm:cxn modelId="{A30B0D11-B84C-462A-95A1-D240C126296C}" type="presParOf" srcId="{DF86D747-CF70-498D-93F9-DE12AB37446E}" destId="{CAE09E3B-1504-40DC-AF9B-8B66DD6EEF61}" srcOrd="2" destOrd="0" presId="urn:microsoft.com/office/officeart/2011/layout/TabList"/>
    <dgm:cxn modelId="{1180E19A-63A7-4E67-A2B3-6E9F54DC29FB}" type="presParOf" srcId="{DF86D747-CF70-498D-93F9-DE12AB37446E}" destId="{D1A13151-BDA5-4FEC-BFA7-D29EA2DB65F0}" srcOrd="3" destOrd="0" presId="urn:microsoft.com/office/officeart/2011/layout/TabList"/>
    <dgm:cxn modelId="{5968D3E9-C73E-43AF-A747-A5AF4ABB3C40}" type="presParOf" srcId="{D1A13151-BDA5-4FEC-BFA7-D29EA2DB65F0}" destId="{6895E73C-D150-4177-8A7F-92D12ED7F92E}" srcOrd="0" destOrd="0" presId="urn:microsoft.com/office/officeart/2011/layout/TabList"/>
    <dgm:cxn modelId="{9140B257-667A-45AF-9F22-15C9792E7DAB}" type="presParOf" srcId="{D1A13151-BDA5-4FEC-BFA7-D29EA2DB65F0}" destId="{D30A1865-E966-4DFD-BDB9-94982AB22E7F}" srcOrd="1" destOrd="0" presId="urn:microsoft.com/office/officeart/2011/layout/TabList"/>
    <dgm:cxn modelId="{793B81AA-8C34-4ECC-BD17-1EAD355EB853}" type="presParOf" srcId="{D1A13151-BDA5-4FEC-BFA7-D29EA2DB65F0}" destId="{DF897136-C046-4E21-A40C-DF03A2EF7C36}" srcOrd="2" destOrd="0" presId="urn:microsoft.com/office/officeart/2011/layout/TabList"/>
    <dgm:cxn modelId="{1549E2D2-C279-4737-97F2-E9BA295796C9}" type="presParOf" srcId="{DF86D747-CF70-498D-93F9-DE12AB37446E}" destId="{B525F6A9-08AD-40F3-9DB2-553A5C363F4F}" srcOrd="4" destOrd="0" presId="urn:microsoft.com/office/officeart/2011/layout/TabList"/>
    <dgm:cxn modelId="{A2E72915-4073-454B-86EF-26FFB86BF2E1}" type="presParOf" srcId="{DF86D747-CF70-498D-93F9-DE12AB37446E}" destId="{E6B0C075-C8D8-4C94-B97E-23E2F55B79CC}" srcOrd="5" destOrd="0" presId="urn:microsoft.com/office/officeart/2011/layout/TabList"/>
    <dgm:cxn modelId="{C396A98F-61A2-4205-A06B-03BF711D6CC6}" type="presParOf" srcId="{DF86D747-CF70-498D-93F9-DE12AB37446E}" destId="{5ECFC88B-105F-474F-9D34-B2C570F653AD}" srcOrd="6" destOrd="0" presId="urn:microsoft.com/office/officeart/2011/layout/TabList"/>
    <dgm:cxn modelId="{1B2D0077-3A11-4B50-BB7E-854E33FACD82}" type="presParOf" srcId="{5ECFC88B-105F-474F-9D34-B2C570F653AD}" destId="{A00FB1B8-7B01-4952-B39B-8CDAD0389B55}" srcOrd="0" destOrd="0" presId="urn:microsoft.com/office/officeart/2011/layout/TabList"/>
    <dgm:cxn modelId="{34A87534-9565-4629-8B7A-E04F3E53858A}" type="presParOf" srcId="{5ECFC88B-105F-474F-9D34-B2C570F653AD}" destId="{2DE1E84D-4E58-435D-ABE7-4B359244B1F7}" srcOrd="1" destOrd="0" presId="urn:microsoft.com/office/officeart/2011/layout/TabList"/>
    <dgm:cxn modelId="{ADED8B1F-5AFC-46B3-8D1E-B200D2DB975E}" type="presParOf" srcId="{5ECFC88B-105F-474F-9D34-B2C570F653AD}" destId="{A581870B-E0E8-4A76-B899-032CFCDB0284}" srcOrd="2" destOrd="0" presId="urn:microsoft.com/office/officeart/2011/layout/TabList"/>
    <dgm:cxn modelId="{BD181CF6-7152-4A7A-82E2-0B657629C35B}" type="presParOf" srcId="{DF86D747-CF70-498D-93F9-DE12AB37446E}" destId="{51EF5CD2-9979-4AB2-82ED-10168B53CD4B}"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81870B-E0E8-4A76-B899-032CFCDB0284}">
      <dsp:nvSpPr>
        <dsp:cNvPr id="0" name=""/>
        <dsp:cNvSpPr/>
      </dsp:nvSpPr>
      <dsp:spPr>
        <a:xfrm>
          <a:off x="0" y="3295986"/>
          <a:ext cx="7958667"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897136-C046-4E21-A40C-DF03A2EF7C36}">
      <dsp:nvSpPr>
        <dsp:cNvPr id="0" name=""/>
        <dsp:cNvSpPr/>
      </dsp:nvSpPr>
      <dsp:spPr>
        <a:xfrm>
          <a:off x="0" y="1880307"/>
          <a:ext cx="7958667"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DACF30-0C7C-426A-8C3A-57E2337B96E4}">
      <dsp:nvSpPr>
        <dsp:cNvPr id="0" name=""/>
        <dsp:cNvSpPr/>
      </dsp:nvSpPr>
      <dsp:spPr>
        <a:xfrm>
          <a:off x="0" y="464629"/>
          <a:ext cx="7958667"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22CA7F-C40E-4838-81CE-BFD4FEEA0C28}">
      <dsp:nvSpPr>
        <dsp:cNvPr id="0" name=""/>
        <dsp:cNvSpPr/>
      </dsp:nvSpPr>
      <dsp:spPr>
        <a:xfrm>
          <a:off x="2069253" y="518"/>
          <a:ext cx="5889413" cy="464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1066800">
            <a:lnSpc>
              <a:spcPct val="200000"/>
            </a:lnSpc>
            <a:spcBef>
              <a:spcPct val="0"/>
            </a:spcBef>
            <a:spcAft>
              <a:spcPct val="35000"/>
            </a:spcAft>
          </a:pPr>
          <a:endParaRPr lang="en-US" sz="2400" kern="1200">
            <a:latin typeface="Arial" panose="020B0604020202020204" pitchFamily="34" charset="0"/>
            <a:cs typeface="Arial" panose="020B0604020202020204" pitchFamily="34" charset="0"/>
          </a:endParaRPr>
        </a:p>
      </dsp:txBody>
      <dsp:txXfrm>
        <a:off x="2069253" y="518"/>
        <a:ext cx="5889413" cy="464111"/>
      </dsp:txXfrm>
    </dsp:sp>
    <dsp:sp modelId="{D0505D6A-0998-4FF7-8F71-C4BCD2941205}">
      <dsp:nvSpPr>
        <dsp:cNvPr id="0" name=""/>
        <dsp:cNvSpPr/>
      </dsp:nvSpPr>
      <dsp:spPr>
        <a:xfrm>
          <a:off x="0" y="518"/>
          <a:ext cx="2069253" cy="464111"/>
        </a:xfrm>
        <a:prstGeom prst="round2SameRect">
          <a:avLst>
            <a:gd name="adj1" fmla="val 16670"/>
            <a:gd name="adj2" fmla="val 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200000"/>
            </a:lnSpc>
            <a:spcBef>
              <a:spcPct val="0"/>
            </a:spcBef>
            <a:spcAft>
              <a:spcPct val="35000"/>
            </a:spcAft>
          </a:pPr>
          <a:r>
            <a:rPr lang="en-US" sz="2400" kern="1200" smtClean="0">
              <a:latin typeface="Arial" panose="020B0604020202020204" pitchFamily="34" charset="0"/>
              <a:cs typeface="Arial" panose="020B0604020202020204" pitchFamily="34" charset="0"/>
            </a:rPr>
            <a:t>Chương 1</a:t>
          </a:r>
          <a:endParaRPr lang="en-US" sz="2400" kern="1200">
            <a:latin typeface="Arial" panose="020B0604020202020204" pitchFamily="34" charset="0"/>
            <a:cs typeface="Arial" panose="020B0604020202020204" pitchFamily="34" charset="0"/>
          </a:endParaRPr>
        </a:p>
      </dsp:txBody>
      <dsp:txXfrm>
        <a:off x="22660" y="23178"/>
        <a:ext cx="2023933" cy="441451"/>
      </dsp:txXfrm>
    </dsp:sp>
    <dsp:sp modelId="{687D73A2-8CA0-41B8-B2E8-BC6C3763ED2D}">
      <dsp:nvSpPr>
        <dsp:cNvPr id="0" name=""/>
        <dsp:cNvSpPr/>
      </dsp:nvSpPr>
      <dsp:spPr>
        <a:xfrm>
          <a:off x="0" y="464629"/>
          <a:ext cx="7958667" cy="928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200000"/>
            </a:lnSpc>
            <a:spcBef>
              <a:spcPct val="0"/>
            </a:spcBef>
            <a:spcAft>
              <a:spcPct val="15000"/>
            </a:spcAft>
            <a:buChar char="••"/>
          </a:pPr>
          <a:r>
            <a:rPr lang="en-US" sz="2400" b="1" kern="120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TÌM HIỂU NGÔN NGỮ LẬP TRÌNH PYTHON</a:t>
          </a:r>
          <a:endParaRPr lang="en-US" sz="2400" b="1" kern="120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dsp:txBody>
      <dsp:txXfrm>
        <a:off x="0" y="464629"/>
        <a:ext cx="7958667" cy="928361"/>
      </dsp:txXfrm>
    </dsp:sp>
    <dsp:sp modelId="{6895E73C-D150-4177-8A7F-92D12ED7F92E}">
      <dsp:nvSpPr>
        <dsp:cNvPr id="0" name=""/>
        <dsp:cNvSpPr/>
      </dsp:nvSpPr>
      <dsp:spPr>
        <a:xfrm>
          <a:off x="2069253" y="1416196"/>
          <a:ext cx="5889413" cy="464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1066800">
            <a:lnSpc>
              <a:spcPct val="200000"/>
            </a:lnSpc>
            <a:spcBef>
              <a:spcPct val="0"/>
            </a:spcBef>
            <a:spcAft>
              <a:spcPct val="35000"/>
            </a:spcAft>
          </a:pPr>
          <a:endParaRPr lang="en-US" sz="2400" kern="1200"/>
        </a:p>
      </dsp:txBody>
      <dsp:txXfrm>
        <a:off x="2069253" y="1416196"/>
        <a:ext cx="5889413" cy="464111"/>
      </dsp:txXfrm>
    </dsp:sp>
    <dsp:sp modelId="{D30A1865-E966-4DFD-BDB9-94982AB22E7F}">
      <dsp:nvSpPr>
        <dsp:cNvPr id="0" name=""/>
        <dsp:cNvSpPr/>
      </dsp:nvSpPr>
      <dsp:spPr>
        <a:xfrm>
          <a:off x="0" y="1416196"/>
          <a:ext cx="2069253" cy="464111"/>
        </a:xfrm>
        <a:prstGeom prst="round2SameRect">
          <a:avLst>
            <a:gd name="adj1" fmla="val 16670"/>
            <a:gd name="adj2" fmla="val 0"/>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w="6350" cap="flat" cmpd="sng" algn="ctr">
          <a:solidFill>
            <a:schemeClr val="accent5">
              <a:hueOff val="-3676672"/>
              <a:satOff val="-5114"/>
              <a:lumOff val="-196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200000"/>
            </a:lnSpc>
            <a:spcBef>
              <a:spcPct val="0"/>
            </a:spcBef>
            <a:spcAft>
              <a:spcPct val="35000"/>
            </a:spcAft>
          </a:pPr>
          <a:r>
            <a:rPr lang="en-US" sz="2400" kern="1200" smtClean="0">
              <a:latin typeface="Arial" panose="020B0604020202020204" pitchFamily="34" charset="0"/>
              <a:cs typeface="Arial" panose="020B0604020202020204" pitchFamily="34" charset="0"/>
            </a:rPr>
            <a:t>Chương 2</a:t>
          </a:r>
          <a:endParaRPr lang="en-US" sz="2400" kern="1200"/>
        </a:p>
      </dsp:txBody>
      <dsp:txXfrm>
        <a:off x="22660" y="1438856"/>
        <a:ext cx="2023933" cy="441451"/>
      </dsp:txXfrm>
    </dsp:sp>
    <dsp:sp modelId="{B525F6A9-08AD-40F3-9DB2-553A5C363F4F}">
      <dsp:nvSpPr>
        <dsp:cNvPr id="0" name=""/>
        <dsp:cNvSpPr/>
      </dsp:nvSpPr>
      <dsp:spPr>
        <a:xfrm>
          <a:off x="0" y="1880307"/>
          <a:ext cx="7958667" cy="928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200000"/>
            </a:lnSpc>
            <a:spcBef>
              <a:spcPct val="0"/>
            </a:spcBef>
            <a:spcAft>
              <a:spcPct val="15000"/>
            </a:spcAft>
            <a:buChar char="••"/>
          </a:pPr>
          <a:r>
            <a:rPr lang="en-US" sz="2400" b="1" kern="120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TÌM HIỂU XỬ LÝ ẢNH VÀ THƯ VIỆN OPENCV</a:t>
          </a:r>
          <a:endParaRPr lang="en-US" sz="2400" b="1" kern="120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dsp:txBody>
      <dsp:txXfrm>
        <a:off x="0" y="1880307"/>
        <a:ext cx="7958667" cy="928361"/>
      </dsp:txXfrm>
    </dsp:sp>
    <dsp:sp modelId="{A00FB1B8-7B01-4952-B39B-8CDAD0389B55}">
      <dsp:nvSpPr>
        <dsp:cNvPr id="0" name=""/>
        <dsp:cNvSpPr/>
      </dsp:nvSpPr>
      <dsp:spPr>
        <a:xfrm>
          <a:off x="2069253" y="2831875"/>
          <a:ext cx="5889413" cy="464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1066800">
            <a:lnSpc>
              <a:spcPct val="200000"/>
            </a:lnSpc>
            <a:spcBef>
              <a:spcPct val="0"/>
            </a:spcBef>
            <a:spcAft>
              <a:spcPct val="35000"/>
            </a:spcAft>
          </a:pPr>
          <a:endParaRPr lang="en-US" sz="2400" kern="1200"/>
        </a:p>
      </dsp:txBody>
      <dsp:txXfrm>
        <a:off x="2069253" y="2831875"/>
        <a:ext cx="5889413" cy="464111"/>
      </dsp:txXfrm>
    </dsp:sp>
    <dsp:sp modelId="{2DE1E84D-4E58-435D-ABE7-4B359244B1F7}">
      <dsp:nvSpPr>
        <dsp:cNvPr id="0" name=""/>
        <dsp:cNvSpPr/>
      </dsp:nvSpPr>
      <dsp:spPr>
        <a:xfrm>
          <a:off x="0" y="2831875"/>
          <a:ext cx="2069253" cy="464111"/>
        </a:xfrm>
        <a:prstGeom prst="round2SameRect">
          <a:avLst>
            <a:gd name="adj1" fmla="val 16670"/>
            <a:gd name="adj2" fmla="val 0"/>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w="6350" cap="flat" cmpd="sng" algn="ctr">
          <a:solidFill>
            <a:schemeClr val="accent5">
              <a:hueOff val="-7353344"/>
              <a:satOff val="-10228"/>
              <a:lumOff val="-392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200000"/>
            </a:lnSpc>
            <a:spcBef>
              <a:spcPct val="0"/>
            </a:spcBef>
            <a:spcAft>
              <a:spcPct val="35000"/>
            </a:spcAft>
          </a:pPr>
          <a:r>
            <a:rPr lang="en-US" sz="2400" kern="1200" smtClean="0">
              <a:latin typeface="Arial" panose="020B0604020202020204" pitchFamily="34" charset="0"/>
              <a:cs typeface="Arial" panose="020B0604020202020204" pitchFamily="34" charset="0"/>
            </a:rPr>
            <a:t>Chương 3</a:t>
          </a:r>
          <a:endParaRPr lang="en-US" sz="2400" kern="1200">
            <a:latin typeface="Arial" panose="020B0604020202020204" pitchFamily="34" charset="0"/>
            <a:cs typeface="Arial" panose="020B0604020202020204" pitchFamily="34" charset="0"/>
          </a:endParaRPr>
        </a:p>
      </dsp:txBody>
      <dsp:txXfrm>
        <a:off x="22660" y="2854535"/>
        <a:ext cx="2023933" cy="441451"/>
      </dsp:txXfrm>
    </dsp:sp>
    <dsp:sp modelId="{51EF5CD2-9979-4AB2-82ED-10168B53CD4B}">
      <dsp:nvSpPr>
        <dsp:cNvPr id="0" name=""/>
        <dsp:cNvSpPr/>
      </dsp:nvSpPr>
      <dsp:spPr>
        <a:xfrm>
          <a:off x="0" y="3295986"/>
          <a:ext cx="7958667" cy="928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200000"/>
            </a:lnSpc>
            <a:spcBef>
              <a:spcPct val="0"/>
            </a:spcBef>
            <a:spcAft>
              <a:spcPct val="15000"/>
            </a:spcAft>
            <a:buChar char="••"/>
          </a:pPr>
          <a:r>
            <a:rPr lang="en-US" sz="2400" b="1" kern="120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XÂY DỰNG ỨNG DỤNG</a:t>
          </a:r>
          <a:endParaRPr lang="en-US" sz="2400" b="1" kern="120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dsp:txBody>
      <dsp:txXfrm>
        <a:off x="0" y="3295986"/>
        <a:ext cx="7958667" cy="928361"/>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B274E63-4CC7-46BE-A17F-04B5D68C9254}" type="datetimeFigureOut">
              <a:rPr lang="en-US" smtClean="0"/>
              <a:t>06/25/2020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4B42AE-B3D8-4CA2-A6FA-E8561E00F367}" type="slidenum">
              <a:rPr lang="en-US" smtClean="0"/>
              <a:t>‹#›</a:t>
            </a:fld>
            <a:endParaRPr lang="en-US"/>
          </a:p>
        </p:txBody>
      </p:sp>
    </p:spTree>
    <p:extLst>
      <p:ext uri="{BB962C8B-B14F-4D97-AF65-F5344CB8AC3E}">
        <p14:creationId xmlns:p14="http://schemas.microsoft.com/office/powerpoint/2010/main" val="1364013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274E63-4CC7-46BE-A17F-04B5D68C9254}" type="datetimeFigureOut">
              <a:rPr lang="en-US" smtClean="0"/>
              <a:t>06/25/2020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4B42AE-B3D8-4CA2-A6FA-E8561E00F367}" type="slidenum">
              <a:rPr lang="en-US" smtClean="0"/>
              <a:t>‹#›</a:t>
            </a:fld>
            <a:endParaRPr lang="en-US"/>
          </a:p>
        </p:txBody>
      </p:sp>
    </p:spTree>
    <p:extLst>
      <p:ext uri="{BB962C8B-B14F-4D97-AF65-F5344CB8AC3E}">
        <p14:creationId xmlns:p14="http://schemas.microsoft.com/office/powerpoint/2010/main" val="2532349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274E63-4CC7-46BE-A17F-04B5D68C9254}" type="datetimeFigureOut">
              <a:rPr lang="en-US" smtClean="0"/>
              <a:t>06/25/2020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4B42AE-B3D8-4CA2-A6FA-E8561E00F367}" type="slidenum">
              <a:rPr lang="en-US" smtClean="0"/>
              <a:t>‹#›</a:t>
            </a:fld>
            <a:endParaRPr lang="en-US"/>
          </a:p>
        </p:txBody>
      </p:sp>
    </p:spTree>
    <p:extLst>
      <p:ext uri="{BB962C8B-B14F-4D97-AF65-F5344CB8AC3E}">
        <p14:creationId xmlns:p14="http://schemas.microsoft.com/office/powerpoint/2010/main" val="938399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274E63-4CC7-46BE-A17F-04B5D68C9254}" type="datetimeFigureOut">
              <a:rPr lang="en-US" smtClean="0"/>
              <a:t>06/25/2020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4B42AE-B3D8-4CA2-A6FA-E8561E00F367}" type="slidenum">
              <a:rPr lang="en-US" smtClean="0"/>
              <a:t>‹#›</a:t>
            </a:fld>
            <a:endParaRPr lang="en-US"/>
          </a:p>
        </p:txBody>
      </p:sp>
    </p:spTree>
    <p:extLst>
      <p:ext uri="{BB962C8B-B14F-4D97-AF65-F5344CB8AC3E}">
        <p14:creationId xmlns:p14="http://schemas.microsoft.com/office/powerpoint/2010/main" val="3537170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B274E63-4CC7-46BE-A17F-04B5D68C9254}" type="datetimeFigureOut">
              <a:rPr lang="en-US" smtClean="0"/>
              <a:t>06/25/2020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4B42AE-B3D8-4CA2-A6FA-E8561E00F367}" type="slidenum">
              <a:rPr lang="en-US" smtClean="0"/>
              <a:t>‹#›</a:t>
            </a:fld>
            <a:endParaRPr lang="en-US"/>
          </a:p>
        </p:txBody>
      </p:sp>
    </p:spTree>
    <p:extLst>
      <p:ext uri="{BB962C8B-B14F-4D97-AF65-F5344CB8AC3E}">
        <p14:creationId xmlns:p14="http://schemas.microsoft.com/office/powerpoint/2010/main" val="2626541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B274E63-4CC7-46BE-A17F-04B5D68C9254}" type="datetimeFigureOut">
              <a:rPr lang="en-US" smtClean="0"/>
              <a:t>06/25/2020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4B42AE-B3D8-4CA2-A6FA-E8561E00F367}" type="slidenum">
              <a:rPr lang="en-US" smtClean="0"/>
              <a:t>‹#›</a:t>
            </a:fld>
            <a:endParaRPr lang="en-US"/>
          </a:p>
        </p:txBody>
      </p:sp>
    </p:spTree>
    <p:extLst>
      <p:ext uri="{BB962C8B-B14F-4D97-AF65-F5344CB8AC3E}">
        <p14:creationId xmlns:p14="http://schemas.microsoft.com/office/powerpoint/2010/main" val="3998011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B274E63-4CC7-46BE-A17F-04B5D68C9254}" type="datetimeFigureOut">
              <a:rPr lang="en-US" smtClean="0"/>
              <a:t>06/25/2020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4B42AE-B3D8-4CA2-A6FA-E8561E00F367}" type="slidenum">
              <a:rPr lang="en-US" smtClean="0"/>
              <a:t>‹#›</a:t>
            </a:fld>
            <a:endParaRPr lang="en-US"/>
          </a:p>
        </p:txBody>
      </p:sp>
    </p:spTree>
    <p:extLst>
      <p:ext uri="{BB962C8B-B14F-4D97-AF65-F5344CB8AC3E}">
        <p14:creationId xmlns:p14="http://schemas.microsoft.com/office/powerpoint/2010/main" val="164052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B274E63-4CC7-46BE-A17F-04B5D68C9254}" type="datetimeFigureOut">
              <a:rPr lang="en-US" smtClean="0"/>
              <a:t>06/25/2020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4B42AE-B3D8-4CA2-A6FA-E8561E00F367}" type="slidenum">
              <a:rPr lang="en-US" smtClean="0"/>
              <a:t>‹#›</a:t>
            </a:fld>
            <a:endParaRPr lang="en-US"/>
          </a:p>
        </p:txBody>
      </p:sp>
    </p:spTree>
    <p:extLst>
      <p:ext uri="{BB962C8B-B14F-4D97-AF65-F5344CB8AC3E}">
        <p14:creationId xmlns:p14="http://schemas.microsoft.com/office/powerpoint/2010/main" val="1216005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74E63-4CC7-46BE-A17F-04B5D68C9254}" type="datetimeFigureOut">
              <a:rPr lang="en-US" smtClean="0"/>
              <a:t>06/25/2020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4B42AE-B3D8-4CA2-A6FA-E8561E00F367}" type="slidenum">
              <a:rPr lang="en-US" smtClean="0"/>
              <a:t>‹#›</a:t>
            </a:fld>
            <a:endParaRPr lang="en-US"/>
          </a:p>
        </p:txBody>
      </p:sp>
    </p:spTree>
    <p:extLst>
      <p:ext uri="{BB962C8B-B14F-4D97-AF65-F5344CB8AC3E}">
        <p14:creationId xmlns:p14="http://schemas.microsoft.com/office/powerpoint/2010/main" val="3740189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B274E63-4CC7-46BE-A17F-04B5D68C9254}" type="datetimeFigureOut">
              <a:rPr lang="en-US" smtClean="0"/>
              <a:t>06/25/2020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4B42AE-B3D8-4CA2-A6FA-E8561E00F367}" type="slidenum">
              <a:rPr lang="en-US" smtClean="0"/>
              <a:t>‹#›</a:t>
            </a:fld>
            <a:endParaRPr lang="en-US"/>
          </a:p>
        </p:txBody>
      </p:sp>
    </p:spTree>
    <p:extLst>
      <p:ext uri="{BB962C8B-B14F-4D97-AF65-F5344CB8AC3E}">
        <p14:creationId xmlns:p14="http://schemas.microsoft.com/office/powerpoint/2010/main" val="811849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B274E63-4CC7-46BE-A17F-04B5D68C9254}" type="datetimeFigureOut">
              <a:rPr lang="en-US" smtClean="0"/>
              <a:t>06/25/2020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4B42AE-B3D8-4CA2-A6FA-E8561E00F367}" type="slidenum">
              <a:rPr lang="en-US" smtClean="0"/>
              <a:t>‹#›</a:t>
            </a:fld>
            <a:endParaRPr lang="en-US"/>
          </a:p>
        </p:txBody>
      </p:sp>
    </p:spTree>
    <p:extLst>
      <p:ext uri="{BB962C8B-B14F-4D97-AF65-F5344CB8AC3E}">
        <p14:creationId xmlns:p14="http://schemas.microsoft.com/office/powerpoint/2010/main" val="294120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74E63-4CC7-46BE-A17F-04B5D68C9254}" type="datetimeFigureOut">
              <a:rPr lang="en-US" smtClean="0"/>
              <a:t>06/25/2020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4B42AE-B3D8-4CA2-A6FA-E8561E00F367}" type="slidenum">
              <a:rPr lang="en-US" smtClean="0"/>
              <a:t>‹#›</a:t>
            </a:fld>
            <a:endParaRPr lang="en-US"/>
          </a:p>
        </p:txBody>
      </p:sp>
    </p:spTree>
    <p:extLst>
      <p:ext uri="{BB962C8B-B14F-4D97-AF65-F5344CB8AC3E}">
        <p14:creationId xmlns:p14="http://schemas.microsoft.com/office/powerpoint/2010/main" val="24173973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1869" y="304800"/>
            <a:ext cx="4240263"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TRƯỜNG ĐẠI HỌC TRẦN ĐẠI NGHĨA</a:t>
            </a:r>
          </a:p>
        </p:txBody>
      </p:sp>
      <p:sp>
        <p:nvSpPr>
          <p:cNvPr id="5" name="TextBox 4"/>
          <p:cNvSpPr txBox="1"/>
          <p:nvPr/>
        </p:nvSpPr>
        <p:spPr>
          <a:xfrm>
            <a:off x="2733484" y="674132"/>
            <a:ext cx="3677032"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KHOA CÔNG NGHỆ THÔNG TIN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778" y="1111197"/>
            <a:ext cx="914444" cy="914444"/>
          </a:xfrm>
          <a:prstGeom prst="rect">
            <a:avLst/>
          </a:prstGeom>
        </p:spPr>
      </p:pic>
      <p:sp>
        <p:nvSpPr>
          <p:cNvPr id="7" name="TextBox 6"/>
          <p:cNvSpPr txBox="1"/>
          <p:nvPr/>
        </p:nvSpPr>
        <p:spPr>
          <a:xfrm>
            <a:off x="3197264" y="2536800"/>
            <a:ext cx="2749471" cy="461665"/>
          </a:xfrm>
          <a:prstGeom prst="rect">
            <a:avLst/>
          </a:prstGeom>
          <a:noFill/>
        </p:spPr>
        <p:txBody>
          <a:bodyPr wrap="none" rtlCol="0">
            <a:spAutoFit/>
          </a:bodyPr>
          <a:lstStyle/>
          <a:p>
            <a:r>
              <a:rPr lang="en-US" sz="2400" b="1">
                <a:latin typeface="Arial" panose="020B0604020202020204" pitchFamily="34" charset="0"/>
                <a:cs typeface="Arial" panose="020B0604020202020204" pitchFamily="34" charset="0"/>
              </a:rPr>
              <a:t>ĐỒ ÁN MÔN HỌC</a:t>
            </a:r>
          </a:p>
        </p:txBody>
      </p:sp>
      <p:sp>
        <p:nvSpPr>
          <p:cNvPr id="8" name="TextBox 7"/>
          <p:cNvSpPr txBox="1"/>
          <p:nvPr/>
        </p:nvSpPr>
        <p:spPr>
          <a:xfrm>
            <a:off x="1840707" y="3278790"/>
            <a:ext cx="5462586" cy="461665"/>
          </a:xfrm>
          <a:prstGeom prst="rect">
            <a:avLst/>
          </a:prstGeom>
          <a:noFill/>
        </p:spPr>
        <p:txBody>
          <a:bodyPr wrap="none" rtlCol="0">
            <a:spAutoFit/>
          </a:bodyPr>
          <a:lstStyle/>
          <a:p>
            <a:r>
              <a:rPr lang="en-US" sz="2400" b="1">
                <a:latin typeface="Arial" panose="020B0604020202020204" pitchFamily="34" charset="0"/>
                <a:cs typeface="Arial" panose="020B0604020202020204" pitchFamily="34" charset="0"/>
              </a:rPr>
              <a:t>HỌC PHẦN: NHẬP MÔN XỬ LÝ ẢNH</a:t>
            </a:r>
          </a:p>
        </p:txBody>
      </p:sp>
      <p:sp>
        <p:nvSpPr>
          <p:cNvPr id="9" name="TextBox 8"/>
          <p:cNvSpPr txBox="1"/>
          <p:nvPr/>
        </p:nvSpPr>
        <p:spPr>
          <a:xfrm>
            <a:off x="852713" y="4260967"/>
            <a:ext cx="3198311" cy="646331"/>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Giảng viên hướng dẫn:</a:t>
            </a:r>
          </a:p>
          <a:p>
            <a:r>
              <a:rPr lang="en-US" b="1">
                <a:latin typeface="Arial" panose="020B0604020202020204" pitchFamily="34" charset="0"/>
                <a:cs typeface="Arial" panose="020B0604020202020204" pitchFamily="34" charset="0"/>
              </a:rPr>
              <a:t>	Th.s Ngô Thanh Tú</a:t>
            </a:r>
          </a:p>
        </p:txBody>
      </p:sp>
      <p:sp>
        <p:nvSpPr>
          <p:cNvPr id="10" name="TextBox 9"/>
          <p:cNvSpPr txBox="1"/>
          <p:nvPr/>
        </p:nvSpPr>
        <p:spPr>
          <a:xfrm>
            <a:off x="852712" y="5150810"/>
            <a:ext cx="5489644" cy="923330"/>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Sinh viên thực hiện:</a:t>
            </a:r>
          </a:p>
          <a:p>
            <a:r>
              <a:rPr lang="en-US" b="1">
                <a:latin typeface="Arial" panose="020B0604020202020204" pitchFamily="34" charset="0"/>
                <a:cs typeface="Arial" panose="020B0604020202020204" pitchFamily="34" charset="0"/>
              </a:rPr>
              <a:t>	Nguyễn Tiểu Phụng     – </a:t>
            </a:r>
            <a:r>
              <a:rPr lang="en-US" b="1" smtClean="0">
                <a:latin typeface="Arial" panose="020B0604020202020204" pitchFamily="34" charset="0"/>
                <a:cs typeface="Arial" panose="020B0604020202020204" pitchFamily="34" charset="0"/>
              </a:rPr>
              <a:t> 17DDS0703132</a:t>
            </a:r>
            <a:endParaRPr lang="en-US" b="1">
              <a:latin typeface="Arial" panose="020B0604020202020204" pitchFamily="34" charset="0"/>
              <a:cs typeface="Arial" panose="020B0604020202020204" pitchFamily="34" charset="0"/>
            </a:endParaRPr>
          </a:p>
          <a:p>
            <a:r>
              <a:rPr lang="en-US" b="1">
                <a:latin typeface="Arial" panose="020B0604020202020204" pitchFamily="34" charset="0"/>
                <a:cs typeface="Arial" panose="020B0604020202020204" pitchFamily="34" charset="0"/>
              </a:rPr>
              <a:t>	Huỳnh Đức Anh Tuấn  – </a:t>
            </a:r>
            <a:r>
              <a:rPr lang="en-US" b="1" smtClean="0">
                <a:latin typeface="Arial" panose="020B0604020202020204" pitchFamily="34" charset="0"/>
                <a:cs typeface="Arial" panose="020B0604020202020204" pitchFamily="34" charset="0"/>
              </a:rPr>
              <a:t> 17DDS0703143</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07438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5733" y="245535"/>
            <a:ext cx="4580467" cy="462578"/>
            <a:chOff x="-889000" y="262468"/>
            <a:chExt cx="4580467" cy="462578"/>
          </a:xfrm>
        </p:grpSpPr>
        <p:cxnSp>
          <p:nvCxnSpPr>
            <p:cNvPr id="3" name="Straight Connector 2"/>
            <p:cNvCxnSpPr/>
            <p:nvPr/>
          </p:nvCxnSpPr>
          <p:spPr>
            <a:xfrm flipV="1">
              <a:off x="-812800" y="694269"/>
              <a:ext cx="4504267" cy="1"/>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4" name="Rounded Rectangle 3"/>
            <p:cNvSpPr/>
            <p:nvPr/>
          </p:nvSpPr>
          <p:spPr>
            <a:xfrm>
              <a:off x="-889000" y="262468"/>
              <a:ext cx="1363134" cy="431800"/>
            </a:xfrm>
            <a:prstGeom prst="round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atin typeface="Arial" panose="020B0604020202020204" pitchFamily="34" charset="0"/>
                  <a:cs typeface="Arial" panose="020B0604020202020204" pitchFamily="34" charset="0"/>
                </a:rPr>
                <a:t>Chương </a:t>
              </a:r>
              <a:r>
                <a:rPr lang="en-US" smtClean="0">
                  <a:latin typeface="Arial" panose="020B0604020202020204" pitchFamily="34" charset="0"/>
                  <a:cs typeface="Arial" panose="020B0604020202020204" pitchFamily="34" charset="0"/>
                </a:rPr>
                <a:t>3</a:t>
              </a:r>
              <a:endParaRPr lang="en-US">
                <a:latin typeface="Arial" panose="020B0604020202020204" pitchFamily="34" charset="0"/>
                <a:cs typeface="Arial" panose="020B0604020202020204" pitchFamily="34" charset="0"/>
              </a:endParaRPr>
            </a:p>
          </p:txBody>
        </p:sp>
        <p:sp>
          <p:nvSpPr>
            <p:cNvPr id="5" name="TextBox 4"/>
            <p:cNvSpPr txBox="1"/>
            <p:nvPr/>
          </p:nvSpPr>
          <p:spPr>
            <a:xfrm>
              <a:off x="550335" y="324936"/>
              <a:ext cx="3059043" cy="400110"/>
            </a:xfrm>
            <a:prstGeom prst="rect">
              <a:avLst/>
            </a:prstGeom>
            <a:noFill/>
          </p:spPr>
          <p:txBody>
            <a:bodyPr wrap="none" rtlCol="0">
              <a:spAutoFit/>
            </a:bodyPr>
            <a:lstStyle/>
            <a:p>
              <a:r>
                <a:rPr lang="en-US" sz="20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XÂY DỰNG ỨNG DỤNG</a:t>
              </a:r>
            </a:p>
          </p:txBody>
        </p:sp>
      </p:grpSp>
      <p:sp>
        <p:nvSpPr>
          <p:cNvPr id="6" name="TextBox 5"/>
          <p:cNvSpPr txBox="1"/>
          <p:nvPr/>
        </p:nvSpPr>
        <p:spPr>
          <a:xfrm>
            <a:off x="872068" y="984727"/>
            <a:ext cx="3635932" cy="461665"/>
          </a:xfrm>
          <a:prstGeom prst="rect">
            <a:avLst/>
          </a:prstGeom>
          <a:noFill/>
        </p:spPr>
        <p:txBody>
          <a:bodyPr wrap="none" rtlCol="0">
            <a:spAutoFit/>
          </a:bodyPr>
          <a:lstStyle/>
          <a:p>
            <a:r>
              <a:rPr lang="en-US" sz="24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3.2 Các bước thực hiện</a:t>
            </a:r>
            <a:endPar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TextBox 6"/>
          <p:cNvSpPr txBox="1"/>
          <p:nvPr/>
        </p:nvSpPr>
        <p:spPr>
          <a:xfrm>
            <a:off x="1257300" y="1354059"/>
            <a:ext cx="6261651" cy="461665"/>
          </a:xfrm>
          <a:prstGeom prst="rect">
            <a:avLst/>
          </a:prstGeom>
          <a:noFill/>
        </p:spPr>
        <p:txBody>
          <a:bodyPr wrap="none" rtlCol="0">
            <a:spAutoFit/>
          </a:bodyPr>
          <a:lstStyle/>
          <a:p>
            <a:pPr lvl="0"/>
            <a:r>
              <a:rPr lang="en-US" sz="2400" b="1" smtClean="0">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3.2.3 </a:t>
            </a:r>
            <a:r>
              <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Bước 3: Xử lý nhận dạng làn </a:t>
            </a:r>
            <a:r>
              <a:rPr lang="en-US" sz="2400" b="1" smtClean="0">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đường</a:t>
            </a:r>
            <a:endPar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6" name="Picture 15"/>
          <p:cNvPicPr>
            <a:picLocks noChangeAspect="1"/>
          </p:cNvPicPr>
          <p:nvPr/>
        </p:nvPicPr>
        <p:blipFill>
          <a:blip r:embed="rId2"/>
          <a:stretch>
            <a:fillRect/>
          </a:stretch>
        </p:blipFill>
        <p:spPr>
          <a:xfrm>
            <a:off x="255692" y="2143724"/>
            <a:ext cx="4104266" cy="3092858"/>
          </a:xfrm>
          <a:prstGeom prst="rect">
            <a:avLst/>
          </a:prstGeom>
        </p:spPr>
      </p:pic>
      <p:pic>
        <p:nvPicPr>
          <p:cNvPr id="17" name="Picture 16"/>
          <p:cNvPicPr>
            <a:picLocks noChangeAspect="1"/>
          </p:cNvPicPr>
          <p:nvPr/>
        </p:nvPicPr>
        <p:blipFill>
          <a:blip r:embed="rId3"/>
          <a:stretch>
            <a:fillRect/>
          </a:stretch>
        </p:blipFill>
        <p:spPr>
          <a:xfrm>
            <a:off x="4842071" y="2123114"/>
            <a:ext cx="4129209" cy="3113468"/>
          </a:xfrm>
          <a:prstGeom prst="rect">
            <a:avLst/>
          </a:prstGeom>
        </p:spPr>
      </p:pic>
      <p:grpSp>
        <p:nvGrpSpPr>
          <p:cNvPr id="18" name="Group 17"/>
          <p:cNvGrpSpPr/>
          <p:nvPr/>
        </p:nvGrpSpPr>
        <p:grpSpPr>
          <a:xfrm>
            <a:off x="2015067" y="3810002"/>
            <a:ext cx="3268134" cy="691898"/>
            <a:chOff x="2524597" y="3135097"/>
            <a:chExt cx="2053292" cy="573303"/>
          </a:xfrm>
        </p:grpSpPr>
        <p:sp>
          <p:nvSpPr>
            <p:cNvPr id="19" name="Rectangle 18"/>
            <p:cNvSpPr/>
            <p:nvPr/>
          </p:nvSpPr>
          <p:spPr>
            <a:xfrm>
              <a:off x="2524597" y="3236119"/>
              <a:ext cx="680884" cy="47228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19" idx="3"/>
            </p:cNvCxnSpPr>
            <p:nvPr/>
          </p:nvCxnSpPr>
          <p:spPr>
            <a:xfrm flipV="1">
              <a:off x="3205481" y="3135097"/>
              <a:ext cx="1372408" cy="337162"/>
            </a:xfrm>
            <a:prstGeom prst="straightConnector1">
              <a:avLst/>
            </a:prstGeom>
            <a:ln w="38100">
              <a:solidFill>
                <a:srgbClr val="FFFF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a:xfrm>
            <a:off x="698484" y="1902558"/>
            <a:ext cx="8207587" cy="923330"/>
          </a:xfrm>
          <a:prstGeom prst="rect">
            <a:avLst/>
          </a:prstGeom>
        </p:spPr>
        <p:txBody>
          <a:bodyPr wrap="square">
            <a:spAutoFit/>
          </a:bodyPr>
          <a:lstStyle/>
          <a:p>
            <a:pPr lvl="0" algn="just">
              <a:lnSpc>
                <a:spcPct val="150000"/>
              </a:lnSpc>
              <a:spcAft>
                <a:spcPts val="600"/>
              </a:spcAft>
              <a:tabLst>
                <a:tab pos="228600" algn="l"/>
                <a:tab pos="457200" algn="l"/>
              </a:tabLst>
            </a:pPr>
            <a:r>
              <a:rPr lang="en-US">
                <a:latin typeface="Arial" panose="020B0604020202020204" pitchFamily="34" charset="0"/>
                <a:ea typeface="Calibri" panose="020F0502020204030204" pitchFamily="34" charset="0"/>
                <a:cs typeface="Arial" panose="020B0604020202020204" pitchFamily="34" charset="0"/>
              </a:rPr>
              <a:t>Bằng cách sử dụng hàm cv2.getPers perspectiveTransform () để lấy ma trận biến đổi và cv2.warpPers perspective () để áp dụng nó cho hình ảnh.</a:t>
            </a:r>
          </a:p>
        </p:txBody>
      </p:sp>
      <p:sp>
        <p:nvSpPr>
          <p:cNvPr id="23" name="Rectangle 22"/>
          <p:cNvSpPr/>
          <p:nvPr/>
        </p:nvSpPr>
        <p:spPr>
          <a:xfrm>
            <a:off x="2913231" y="5358502"/>
            <a:ext cx="3672800" cy="369332"/>
          </a:xfrm>
          <a:prstGeom prst="rect">
            <a:avLst/>
          </a:prstGeom>
        </p:spPr>
        <p:txBody>
          <a:bodyPr wrap="none">
            <a:spAutoFit/>
          </a:bodyPr>
          <a:lstStyle/>
          <a:p>
            <a:r>
              <a:rPr lang="en-US" smtClean="0">
                <a:latin typeface="Arial" panose="020B0604020202020204" pitchFamily="34" charset="0"/>
                <a:ea typeface="Calibri" panose="020F0502020204030204" pitchFamily="34" charset="0"/>
                <a:cs typeface="Arial" panose="020B0604020202020204" pitchFamily="34" charset="0"/>
              </a:rPr>
              <a:t>Hình </a:t>
            </a:r>
            <a:r>
              <a:rPr lang="en-US">
                <a:latin typeface="Arial" panose="020B0604020202020204" pitchFamily="34" charset="0"/>
                <a:ea typeface="Calibri" panose="020F0502020204030204" pitchFamily="34" charset="0"/>
                <a:cs typeface="Arial" panose="020B0604020202020204" pitchFamily="34" charset="0"/>
              </a:rPr>
              <a:t>chiếu góc nhìn từ trên xuống</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4114122"/>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3.61111E-6 4.07407E-6 L -0.01076 0.55301 " pathEditMode="relative" rAng="0" ptsTypes="AA">
                                      <p:cBhvr>
                                        <p:cTn id="11" dur="2000" fill="hold"/>
                                        <p:tgtEl>
                                          <p:spTgt spid="22"/>
                                        </p:tgtEl>
                                        <p:attrNameLst>
                                          <p:attrName>ppt_x</p:attrName>
                                          <p:attrName>ppt_y</p:attrName>
                                        </p:attrNameLst>
                                      </p:cBhvr>
                                      <p:rCtr x="-538" y="27639"/>
                                    </p:animMotion>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5733" y="245535"/>
            <a:ext cx="4580467" cy="462578"/>
            <a:chOff x="-889000" y="262468"/>
            <a:chExt cx="4580467" cy="462578"/>
          </a:xfrm>
        </p:grpSpPr>
        <p:cxnSp>
          <p:nvCxnSpPr>
            <p:cNvPr id="3" name="Straight Connector 2"/>
            <p:cNvCxnSpPr/>
            <p:nvPr/>
          </p:nvCxnSpPr>
          <p:spPr>
            <a:xfrm flipV="1">
              <a:off x="-812800" y="694269"/>
              <a:ext cx="4504267" cy="1"/>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4" name="Rounded Rectangle 3"/>
            <p:cNvSpPr/>
            <p:nvPr/>
          </p:nvSpPr>
          <p:spPr>
            <a:xfrm>
              <a:off x="-889000" y="262468"/>
              <a:ext cx="1363134" cy="431800"/>
            </a:xfrm>
            <a:prstGeom prst="round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atin typeface="Arial" panose="020B0604020202020204" pitchFamily="34" charset="0"/>
                  <a:cs typeface="Arial" panose="020B0604020202020204" pitchFamily="34" charset="0"/>
                </a:rPr>
                <a:t>Chương </a:t>
              </a:r>
              <a:r>
                <a:rPr lang="en-US" smtClean="0">
                  <a:latin typeface="Arial" panose="020B0604020202020204" pitchFamily="34" charset="0"/>
                  <a:cs typeface="Arial" panose="020B0604020202020204" pitchFamily="34" charset="0"/>
                </a:rPr>
                <a:t>3</a:t>
              </a:r>
              <a:endParaRPr lang="en-US">
                <a:latin typeface="Arial" panose="020B0604020202020204" pitchFamily="34" charset="0"/>
                <a:cs typeface="Arial" panose="020B0604020202020204" pitchFamily="34" charset="0"/>
              </a:endParaRPr>
            </a:p>
          </p:txBody>
        </p:sp>
        <p:sp>
          <p:nvSpPr>
            <p:cNvPr id="5" name="TextBox 4"/>
            <p:cNvSpPr txBox="1"/>
            <p:nvPr/>
          </p:nvSpPr>
          <p:spPr>
            <a:xfrm>
              <a:off x="550335" y="324936"/>
              <a:ext cx="3059043" cy="400110"/>
            </a:xfrm>
            <a:prstGeom prst="rect">
              <a:avLst/>
            </a:prstGeom>
            <a:noFill/>
          </p:spPr>
          <p:txBody>
            <a:bodyPr wrap="none" rtlCol="0">
              <a:spAutoFit/>
            </a:bodyPr>
            <a:lstStyle/>
            <a:p>
              <a:r>
                <a:rPr lang="en-US" sz="20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XÂY DỰNG ỨNG DỤNG</a:t>
              </a:r>
            </a:p>
          </p:txBody>
        </p:sp>
      </p:grpSp>
      <p:sp>
        <p:nvSpPr>
          <p:cNvPr id="6" name="TextBox 5"/>
          <p:cNvSpPr txBox="1"/>
          <p:nvPr/>
        </p:nvSpPr>
        <p:spPr>
          <a:xfrm>
            <a:off x="872068" y="984727"/>
            <a:ext cx="3635932" cy="461665"/>
          </a:xfrm>
          <a:prstGeom prst="rect">
            <a:avLst/>
          </a:prstGeom>
          <a:noFill/>
        </p:spPr>
        <p:txBody>
          <a:bodyPr wrap="none" rtlCol="0">
            <a:spAutoFit/>
          </a:bodyPr>
          <a:lstStyle/>
          <a:p>
            <a:r>
              <a:rPr lang="en-US" sz="24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3.2 Các bước thực hiện</a:t>
            </a:r>
            <a:endPar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8" name="Group 7"/>
          <p:cNvGrpSpPr/>
          <p:nvPr/>
        </p:nvGrpSpPr>
        <p:grpSpPr>
          <a:xfrm>
            <a:off x="836430" y="2123114"/>
            <a:ext cx="3671570" cy="2083435"/>
            <a:chOff x="-34832119" y="0"/>
            <a:chExt cx="38526415" cy="208352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1387" t="7853" r="62409" b="59513"/>
            <a:stretch/>
          </p:blipFill>
          <p:spPr bwMode="auto">
            <a:xfrm>
              <a:off x="-34832119" y="0"/>
              <a:ext cx="38526415" cy="2083520"/>
            </a:xfrm>
            <a:prstGeom prst="rect">
              <a:avLst/>
            </a:prstGeom>
            <a:ln>
              <a:noFill/>
            </a:ln>
            <a:extLst>
              <a:ext uri="{53640926-AAD7-44D8-BBD7-CCE9431645EC}">
                <a14:shadowObscured xmlns:a14="http://schemas.microsoft.com/office/drawing/2010/main"/>
              </a:ext>
            </a:extLst>
          </p:spPr>
        </p:pic>
        <p:sp>
          <p:nvSpPr>
            <p:cNvPr id="10" name="Text Box 96"/>
            <p:cNvSpPr txBox="1"/>
            <p:nvPr/>
          </p:nvSpPr>
          <p:spPr>
            <a:xfrm>
              <a:off x="-25561522" y="1071574"/>
              <a:ext cx="16556024" cy="304812"/>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b="1">
                  <a:solidFill>
                    <a:srgbClr val="FFFFFF"/>
                  </a:solidFill>
                  <a:effectLst/>
                  <a:latin typeface="Arial" panose="020B0604020202020204" pitchFamily="34" charset="0"/>
                  <a:ea typeface="Calibri" panose="020F0502020204030204" pitchFamily="34" charset="0"/>
                  <a:cs typeface="Times New Roman" panose="02020603050405020304" pitchFamily="18" charset="0"/>
                </a:rPr>
                <a:t>Phần đường xe chạy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9" name="Group 18"/>
          <p:cNvGrpSpPr/>
          <p:nvPr/>
        </p:nvGrpSpPr>
        <p:grpSpPr>
          <a:xfrm>
            <a:off x="3107496" y="2185056"/>
            <a:ext cx="5660584" cy="2513549"/>
            <a:chOff x="3107496" y="2185056"/>
            <a:chExt cx="5660584" cy="2513549"/>
          </a:xfrm>
        </p:grpSpPr>
        <p:grpSp>
          <p:nvGrpSpPr>
            <p:cNvPr id="17" name="Group 16"/>
            <p:cNvGrpSpPr/>
            <p:nvPr/>
          </p:nvGrpSpPr>
          <p:grpSpPr>
            <a:xfrm>
              <a:off x="4974099" y="2185056"/>
              <a:ext cx="3793981" cy="2220467"/>
              <a:chOff x="4974099" y="2185056"/>
              <a:chExt cx="4027661" cy="2220467"/>
            </a:xfrm>
          </p:grpSpPr>
          <p:pic>
            <p:nvPicPr>
              <p:cNvPr id="11" name="Picture 10" descr="Phát hiện đỉnh biểu đồ (2)"/>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074111" y="2185056"/>
                <a:ext cx="3671570" cy="1740179"/>
              </a:xfrm>
              <a:prstGeom prst="rect">
                <a:avLst/>
              </a:prstGeom>
              <a:noFill/>
              <a:ln>
                <a:noFill/>
              </a:ln>
            </p:spPr>
          </p:pic>
          <p:grpSp>
            <p:nvGrpSpPr>
              <p:cNvPr id="16" name="Group 15"/>
              <p:cNvGrpSpPr/>
              <p:nvPr/>
            </p:nvGrpSpPr>
            <p:grpSpPr>
              <a:xfrm>
                <a:off x="4974099" y="4007574"/>
                <a:ext cx="4027661" cy="397949"/>
                <a:chOff x="4974099" y="4206549"/>
                <a:chExt cx="4027661" cy="397949"/>
              </a:xfrm>
            </p:grpSpPr>
            <p:cxnSp>
              <p:nvCxnSpPr>
                <p:cNvPr id="13" name="Straight Arrow Connector 12"/>
                <p:cNvCxnSpPr/>
                <p:nvPr/>
              </p:nvCxnSpPr>
              <p:spPr>
                <a:xfrm>
                  <a:off x="5074111" y="4206549"/>
                  <a:ext cx="39276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974099" y="4235166"/>
                  <a:ext cx="364202"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O</a:t>
                  </a:r>
                </a:p>
              </p:txBody>
            </p:sp>
            <p:sp>
              <p:nvSpPr>
                <p:cNvPr id="15" name="TextBox 14"/>
                <p:cNvSpPr txBox="1"/>
                <p:nvPr/>
              </p:nvSpPr>
              <p:spPr>
                <a:xfrm>
                  <a:off x="8595640" y="4212067"/>
                  <a:ext cx="300082" cy="369332"/>
                </a:xfrm>
                <a:prstGeom prst="rect">
                  <a:avLst/>
                </a:prstGeom>
                <a:noFill/>
              </p:spPr>
              <p:txBody>
                <a:bodyPr wrap="none" rtlCol="0">
                  <a:spAutoFit/>
                </a:bodyPr>
                <a:lstStyle/>
                <a:p>
                  <a:r>
                    <a:rPr lang="en-US" smtClean="0">
                      <a:latin typeface="Arial" panose="020B0604020202020204" pitchFamily="34" charset="0"/>
                      <a:cs typeface="Arial" panose="020B0604020202020204" pitchFamily="34" charset="0"/>
                    </a:rPr>
                    <a:t>x</a:t>
                  </a:r>
                  <a:endParaRPr lang="en-US">
                    <a:latin typeface="Arial" panose="020B0604020202020204" pitchFamily="34" charset="0"/>
                    <a:cs typeface="Arial" panose="020B0604020202020204" pitchFamily="34" charset="0"/>
                  </a:endParaRPr>
                </a:p>
              </p:txBody>
            </p:sp>
          </p:grpSp>
        </p:grpSp>
        <p:sp>
          <p:nvSpPr>
            <p:cNvPr id="18" name="Rectangle 17"/>
            <p:cNvSpPr/>
            <p:nvPr/>
          </p:nvSpPr>
          <p:spPr>
            <a:xfrm>
              <a:off x="3107496" y="4329273"/>
              <a:ext cx="2929007" cy="369332"/>
            </a:xfrm>
            <a:prstGeom prst="rect">
              <a:avLst/>
            </a:prstGeom>
          </p:spPr>
          <p:txBody>
            <a:bodyPr wrap="none">
              <a:spAutoFit/>
            </a:bodyPr>
            <a:lstStyle/>
            <a:p>
              <a:r>
                <a:rPr lang="en-US">
                  <a:latin typeface="Arial" panose="020B0604020202020204" pitchFamily="34" charset="0"/>
                  <a:ea typeface="Calibri" panose="020F0502020204030204" pitchFamily="34" charset="0"/>
                  <a:cs typeface="Arial" panose="020B0604020202020204" pitchFamily="34" charset="0"/>
                </a:rPr>
                <a:t>Biểu đồ histogram của ảnh</a:t>
              </a:r>
              <a:endParaRPr lang="en-US">
                <a:latin typeface="Arial" panose="020B0604020202020204" pitchFamily="34" charset="0"/>
                <a:cs typeface="Arial" panose="020B0604020202020204" pitchFamily="34" charset="0"/>
              </a:endParaRPr>
            </a:p>
          </p:txBody>
        </p:sp>
      </p:grpSp>
      <p:sp>
        <p:nvSpPr>
          <p:cNvPr id="20" name="Rectangle 19"/>
          <p:cNvSpPr/>
          <p:nvPr/>
        </p:nvSpPr>
        <p:spPr>
          <a:xfrm>
            <a:off x="575733" y="4913662"/>
            <a:ext cx="8392160" cy="1477328"/>
          </a:xfrm>
          <a:prstGeom prst="rect">
            <a:avLst/>
          </a:prstGeom>
        </p:spPr>
        <p:txBody>
          <a:bodyPr wrap="square">
            <a:spAutoFit/>
          </a:bodyPr>
          <a:lstStyle/>
          <a:p>
            <a:pPr algn="just">
              <a:lnSpc>
                <a:spcPct val="150000"/>
              </a:lnSpc>
            </a:pPr>
            <a:r>
              <a:rPr lang="en-US" sz="2000">
                <a:latin typeface="Arial" panose="020B0604020202020204" pitchFamily="34" charset="0"/>
                <a:ea typeface="Calibri" panose="020F0502020204030204" pitchFamily="34" charset="0"/>
                <a:cs typeface="Arial" panose="020B0604020202020204" pitchFamily="34" charset="0"/>
              </a:rPr>
              <a:t>Biểu đồ histogram được chiếu theo trục Ox. Biểu đồ sẽ biễu diễn các điểm ảnh màu trắng ở hình 3.14 thành các đỉnh. Chọn 2 đỉnh cao nhất thì đây chính là phần làn đường</a:t>
            </a:r>
            <a:endParaRPr lang="en-US" sz="2000">
              <a:latin typeface="Arial" panose="020B0604020202020204" pitchFamily="34" charset="0"/>
              <a:cs typeface="Arial" panose="020B0604020202020204" pitchFamily="34" charset="0"/>
            </a:endParaRPr>
          </a:p>
        </p:txBody>
      </p:sp>
      <p:sp>
        <p:nvSpPr>
          <p:cNvPr id="21" name="TextBox 20"/>
          <p:cNvSpPr txBox="1"/>
          <p:nvPr/>
        </p:nvSpPr>
        <p:spPr>
          <a:xfrm>
            <a:off x="1257300" y="1354059"/>
            <a:ext cx="6261651" cy="461665"/>
          </a:xfrm>
          <a:prstGeom prst="rect">
            <a:avLst/>
          </a:prstGeom>
          <a:noFill/>
        </p:spPr>
        <p:txBody>
          <a:bodyPr wrap="none" rtlCol="0">
            <a:spAutoFit/>
          </a:bodyPr>
          <a:lstStyle/>
          <a:p>
            <a:pPr lvl="0"/>
            <a:r>
              <a:rPr lang="en-US" sz="2400" b="1" smtClean="0">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3.2.3 </a:t>
            </a:r>
            <a:r>
              <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Bước 3: Xử lý nhận dạng làn </a:t>
            </a:r>
            <a:r>
              <a:rPr lang="en-US" sz="2400" b="1" smtClean="0">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đường</a:t>
            </a:r>
            <a:endPar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461262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5733" y="245535"/>
            <a:ext cx="4580467" cy="462578"/>
            <a:chOff x="-889000" y="262468"/>
            <a:chExt cx="4580467" cy="462578"/>
          </a:xfrm>
        </p:grpSpPr>
        <p:cxnSp>
          <p:nvCxnSpPr>
            <p:cNvPr id="3" name="Straight Connector 2"/>
            <p:cNvCxnSpPr/>
            <p:nvPr/>
          </p:nvCxnSpPr>
          <p:spPr>
            <a:xfrm flipV="1">
              <a:off x="-812800" y="694269"/>
              <a:ext cx="4504267" cy="1"/>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4" name="Rounded Rectangle 3"/>
            <p:cNvSpPr/>
            <p:nvPr/>
          </p:nvSpPr>
          <p:spPr>
            <a:xfrm>
              <a:off x="-889000" y="262468"/>
              <a:ext cx="1363134" cy="431800"/>
            </a:xfrm>
            <a:prstGeom prst="round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atin typeface="Arial" panose="020B0604020202020204" pitchFamily="34" charset="0"/>
                  <a:cs typeface="Arial" panose="020B0604020202020204" pitchFamily="34" charset="0"/>
                </a:rPr>
                <a:t>Chương </a:t>
              </a:r>
              <a:r>
                <a:rPr lang="en-US" smtClean="0">
                  <a:latin typeface="Arial" panose="020B0604020202020204" pitchFamily="34" charset="0"/>
                  <a:cs typeface="Arial" panose="020B0604020202020204" pitchFamily="34" charset="0"/>
                </a:rPr>
                <a:t>3</a:t>
              </a:r>
              <a:endParaRPr lang="en-US">
                <a:latin typeface="Arial" panose="020B0604020202020204" pitchFamily="34" charset="0"/>
                <a:cs typeface="Arial" panose="020B0604020202020204" pitchFamily="34" charset="0"/>
              </a:endParaRPr>
            </a:p>
          </p:txBody>
        </p:sp>
        <p:sp>
          <p:nvSpPr>
            <p:cNvPr id="5" name="TextBox 4"/>
            <p:cNvSpPr txBox="1"/>
            <p:nvPr/>
          </p:nvSpPr>
          <p:spPr>
            <a:xfrm>
              <a:off x="550335" y="324936"/>
              <a:ext cx="3059043" cy="400110"/>
            </a:xfrm>
            <a:prstGeom prst="rect">
              <a:avLst/>
            </a:prstGeom>
            <a:noFill/>
          </p:spPr>
          <p:txBody>
            <a:bodyPr wrap="none" rtlCol="0">
              <a:spAutoFit/>
            </a:bodyPr>
            <a:lstStyle/>
            <a:p>
              <a:r>
                <a:rPr lang="en-US" sz="20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XÂY DỰNG ỨNG DỤNG</a:t>
              </a:r>
            </a:p>
          </p:txBody>
        </p:sp>
      </p:grpSp>
      <p:sp>
        <p:nvSpPr>
          <p:cNvPr id="6" name="TextBox 5"/>
          <p:cNvSpPr txBox="1"/>
          <p:nvPr/>
        </p:nvSpPr>
        <p:spPr>
          <a:xfrm>
            <a:off x="872068" y="984727"/>
            <a:ext cx="3635932" cy="461665"/>
          </a:xfrm>
          <a:prstGeom prst="rect">
            <a:avLst/>
          </a:prstGeom>
          <a:noFill/>
        </p:spPr>
        <p:txBody>
          <a:bodyPr wrap="none" rtlCol="0">
            <a:spAutoFit/>
          </a:bodyPr>
          <a:lstStyle/>
          <a:p>
            <a:r>
              <a:rPr lang="en-US" sz="24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3.2 Các bước thực hiện</a:t>
            </a:r>
            <a:endPar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301760" y="2123114"/>
                <a:ext cx="8412480" cy="4235840"/>
              </a:xfrm>
              <a:prstGeom prst="rect">
                <a:avLst/>
              </a:prstGeom>
            </p:spPr>
            <p:txBody>
              <a:bodyPr wrap="square">
                <a:spAutoFit/>
              </a:bodyPr>
              <a:lstStyle/>
              <a:p>
                <a:pPr marL="342900" lvl="0" indent="-342900" algn="just">
                  <a:lnSpc>
                    <a:spcPct val="150000"/>
                  </a:lnSpc>
                  <a:spcAft>
                    <a:spcPts val="0"/>
                  </a:spcAft>
                  <a:buFont typeface="Courier New" panose="02070309020205020404" pitchFamily="49" charset="0"/>
                  <a:buChar char="­"/>
                  <a:tabLst>
                    <a:tab pos="228600" algn="l"/>
                    <a:tab pos="457200" algn="l"/>
                  </a:tabLst>
                </a:pPr>
                <a:r>
                  <a:rPr lang="en-US" sz="2000" smtClean="0">
                    <a:latin typeface="Arial" panose="020B0604020202020204" pitchFamily="34" charset="0"/>
                    <a:ea typeface="Calibri" panose="020F0502020204030204" pitchFamily="34" charset="0"/>
                    <a:cs typeface="Arial" panose="020B0604020202020204" pitchFamily="34" charset="0"/>
                  </a:rPr>
                  <a:t>Sử </a:t>
                </a:r>
                <a:r>
                  <a:rPr lang="en-US" sz="2000">
                    <a:latin typeface="Arial" panose="020B0604020202020204" pitchFamily="34" charset="0"/>
                    <a:ea typeface="Calibri" panose="020F0502020204030204" pitchFamily="34" charset="0"/>
                    <a:cs typeface="Arial" panose="020B0604020202020204" pitchFamily="34" charset="0"/>
                  </a:rPr>
                  <a:t>dụng np.polyfit() kết hợp với công thức tìm bán kính đường cong để xác định các điểm trên đường cong (làn đường). Vì đường cong được cho bởi phương trình trong hệ tọa độ Descartes:  y=f(x) nên bán kính cong được tính như sau:</a:t>
                </a:r>
              </a:p>
              <a:p>
                <a:pPr marL="226695" indent="-226695" algn="just">
                  <a:lnSpc>
                    <a:spcPct val="150000"/>
                  </a:lnSpc>
                  <a:spcAft>
                    <a:spcPts val="0"/>
                  </a:spcAft>
                  <a:tabLst>
                    <a:tab pos="228600" algn="l"/>
                    <a:tab pos="457200" algn="l"/>
                  </a:tabLst>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libri" panose="020F0502020204030204" pitchFamily="34" charset="0"/>
                        </a:rPr>
                        <m:t>𝑅</m:t>
                      </m:r>
                      <m:r>
                        <a:rPr lang="en-US" sz="2000" i="1">
                          <a:latin typeface="Cambria Math" panose="02040503050406030204" pitchFamily="18" charset="0"/>
                          <a:ea typeface="Calibri" panose="020F0502020204030204" pitchFamily="34" charset="0"/>
                        </a:rPr>
                        <m:t>= </m:t>
                      </m:r>
                      <m:d>
                        <m:dPr>
                          <m:begChr m:val="|"/>
                          <m:endChr m:val="|"/>
                          <m:ctrlPr>
                            <a:rPr lang="en-US" sz="2000" i="1">
                              <a:latin typeface="Cambria Math" panose="02040503050406030204" pitchFamily="18" charset="0"/>
                              <a:ea typeface="Calibri" panose="020F0502020204030204" pitchFamily="34" charset="0"/>
                            </a:rPr>
                          </m:ctrlPr>
                        </m:dPr>
                        <m:e>
                          <m:f>
                            <m:fPr>
                              <m:ctrlPr>
                                <a:rPr lang="en-US" sz="2000" i="1">
                                  <a:latin typeface="Cambria Math" panose="02040503050406030204" pitchFamily="18" charset="0"/>
                                  <a:ea typeface="Calibri" panose="020F0502020204030204" pitchFamily="34" charset="0"/>
                                </a:rPr>
                              </m:ctrlPr>
                            </m:fPr>
                            <m:num>
                              <m:sSup>
                                <m:sSupPr>
                                  <m:ctrlPr>
                                    <a:rPr lang="en-US" sz="2000" i="1">
                                      <a:latin typeface="Cambria Math" panose="02040503050406030204" pitchFamily="18" charset="0"/>
                                      <a:ea typeface="Calibri" panose="020F0502020204030204" pitchFamily="34" charset="0"/>
                                    </a:rPr>
                                  </m:ctrlPr>
                                </m:sSupPr>
                                <m:e>
                                  <m:d>
                                    <m:dPr>
                                      <m:begChr m:val="["/>
                                      <m:endChr m:val="]"/>
                                      <m:ctrlPr>
                                        <a:rPr lang="en-US" sz="2000" i="1">
                                          <a:latin typeface="Cambria Math" panose="02040503050406030204" pitchFamily="18" charset="0"/>
                                          <a:ea typeface="Calibri" panose="020F0502020204030204" pitchFamily="34" charset="0"/>
                                        </a:rPr>
                                      </m:ctrlPr>
                                    </m:dPr>
                                    <m:e>
                                      <m:r>
                                        <a:rPr lang="en-US" sz="2000" i="1">
                                          <a:latin typeface="Cambria Math" panose="02040503050406030204" pitchFamily="18" charset="0"/>
                                          <a:ea typeface="Calibri" panose="020F0502020204030204" pitchFamily="34" charset="0"/>
                                        </a:rPr>
                                        <m:t>1+</m:t>
                                      </m:r>
                                      <m:sSup>
                                        <m:sSupPr>
                                          <m:ctrlPr>
                                            <a:rPr lang="en-US" sz="2000" i="1">
                                              <a:latin typeface="Cambria Math" panose="02040503050406030204" pitchFamily="18" charset="0"/>
                                              <a:ea typeface="Calibri" panose="020F0502020204030204" pitchFamily="34" charset="0"/>
                                            </a:rPr>
                                          </m:ctrlPr>
                                        </m:sSupPr>
                                        <m:e>
                                          <m:r>
                                            <a:rPr lang="en-US" sz="2000" i="1">
                                              <a:latin typeface="Cambria Math" panose="02040503050406030204" pitchFamily="18" charset="0"/>
                                              <a:ea typeface="Calibri" panose="020F0502020204030204" pitchFamily="34" charset="0"/>
                                            </a:rPr>
                                            <m:t>(</m:t>
                                          </m:r>
                                          <m:f>
                                            <m:fPr>
                                              <m:ctrlPr>
                                                <a:rPr lang="en-US" sz="2000" i="1">
                                                  <a:latin typeface="Cambria Math" panose="02040503050406030204" pitchFamily="18" charset="0"/>
                                                  <a:ea typeface="Calibri" panose="020F0502020204030204" pitchFamily="34" charset="0"/>
                                                </a:rPr>
                                              </m:ctrlPr>
                                            </m:fPr>
                                            <m:num>
                                              <m:r>
                                                <a:rPr lang="en-US" sz="2000" i="1">
                                                  <a:latin typeface="Cambria Math" panose="02040503050406030204" pitchFamily="18" charset="0"/>
                                                  <a:ea typeface="Calibri" panose="020F0502020204030204" pitchFamily="34" charset="0"/>
                                                </a:rPr>
                                                <m:t>𝑑𝑦</m:t>
                                              </m:r>
                                            </m:num>
                                            <m:den>
                                              <m:r>
                                                <a:rPr lang="en-US" sz="2000" i="1">
                                                  <a:latin typeface="Cambria Math" panose="02040503050406030204" pitchFamily="18" charset="0"/>
                                                  <a:ea typeface="Calibri" panose="020F0502020204030204" pitchFamily="34" charset="0"/>
                                                </a:rPr>
                                                <m:t>𝑑𝑥</m:t>
                                              </m:r>
                                            </m:den>
                                          </m:f>
                                          <m:r>
                                            <a:rPr lang="en-US" sz="2000" i="1">
                                              <a:latin typeface="Cambria Math" panose="02040503050406030204" pitchFamily="18" charset="0"/>
                                              <a:ea typeface="Calibri" panose="020F0502020204030204" pitchFamily="34" charset="0"/>
                                            </a:rPr>
                                            <m:t>)</m:t>
                                          </m:r>
                                        </m:e>
                                        <m:sup>
                                          <m:r>
                                            <a:rPr lang="en-US" sz="2000" i="1">
                                              <a:latin typeface="Cambria Math" panose="02040503050406030204" pitchFamily="18" charset="0"/>
                                              <a:ea typeface="Calibri" panose="020F0502020204030204" pitchFamily="34" charset="0"/>
                                            </a:rPr>
                                            <m:t>2</m:t>
                                          </m:r>
                                        </m:sup>
                                      </m:sSup>
                                    </m:e>
                                  </m:d>
                                </m:e>
                                <m:sup>
                                  <m:r>
                                    <a:rPr lang="en-US" sz="2000" i="1">
                                      <a:latin typeface="Cambria Math" panose="02040503050406030204" pitchFamily="18" charset="0"/>
                                      <a:ea typeface="Calibri" panose="020F0502020204030204" pitchFamily="34" charset="0"/>
                                    </a:rPr>
                                    <m:t>3/2</m:t>
                                  </m:r>
                                </m:sup>
                              </m:sSup>
                            </m:num>
                            <m:den>
                              <m:f>
                                <m:fPr>
                                  <m:ctrlPr>
                                    <a:rPr lang="en-US" sz="2000" i="1">
                                      <a:latin typeface="Cambria Math" panose="02040503050406030204" pitchFamily="18" charset="0"/>
                                      <a:ea typeface="Calibri" panose="020F0502020204030204" pitchFamily="34" charset="0"/>
                                    </a:rPr>
                                  </m:ctrlPr>
                                </m:fPr>
                                <m:num>
                                  <m:sSup>
                                    <m:sSupPr>
                                      <m:ctrlPr>
                                        <a:rPr lang="en-US" sz="2000" i="1">
                                          <a:latin typeface="Cambria Math" panose="02040503050406030204" pitchFamily="18" charset="0"/>
                                          <a:ea typeface="Calibri" panose="020F0502020204030204" pitchFamily="34" charset="0"/>
                                        </a:rPr>
                                      </m:ctrlPr>
                                    </m:sSupPr>
                                    <m:e>
                                      <m:r>
                                        <a:rPr lang="en-US" sz="2000" i="1">
                                          <a:latin typeface="Cambria Math" panose="02040503050406030204" pitchFamily="18" charset="0"/>
                                          <a:ea typeface="Calibri" panose="020F0502020204030204" pitchFamily="34" charset="0"/>
                                        </a:rPr>
                                        <m:t>𝑑</m:t>
                                      </m:r>
                                    </m:e>
                                    <m:sup>
                                      <m:r>
                                        <a:rPr lang="en-US" sz="2000" i="1">
                                          <a:latin typeface="Cambria Math" panose="02040503050406030204" pitchFamily="18" charset="0"/>
                                          <a:ea typeface="Calibri" panose="020F0502020204030204" pitchFamily="34" charset="0"/>
                                        </a:rPr>
                                        <m:t>2</m:t>
                                      </m:r>
                                    </m:sup>
                                  </m:sSup>
                                  <m:r>
                                    <a:rPr lang="en-US" sz="2000" i="1">
                                      <a:latin typeface="Cambria Math" panose="02040503050406030204" pitchFamily="18" charset="0"/>
                                      <a:ea typeface="Calibri" panose="020F0502020204030204" pitchFamily="34" charset="0"/>
                                    </a:rPr>
                                    <m:t>𝑦</m:t>
                                  </m:r>
                                </m:num>
                                <m:den>
                                  <m:sSup>
                                    <m:sSupPr>
                                      <m:ctrlPr>
                                        <a:rPr lang="en-US" sz="2000" i="1">
                                          <a:latin typeface="Cambria Math" panose="02040503050406030204" pitchFamily="18" charset="0"/>
                                          <a:ea typeface="Calibri" panose="020F0502020204030204" pitchFamily="34" charset="0"/>
                                        </a:rPr>
                                      </m:ctrlPr>
                                    </m:sSupPr>
                                    <m:e>
                                      <m:r>
                                        <a:rPr lang="en-US" sz="2000" i="1">
                                          <a:latin typeface="Cambria Math" panose="02040503050406030204" pitchFamily="18" charset="0"/>
                                          <a:ea typeface="Calibri" panose="020F0502020204030204" pitchFamily="34" charset="0"/>
                                        </a:rPr>
                                        <m:t>𝑑𝑥</m:t>
                                      </m:r>
                                    </m:e>
                                    <m:sup>
                                      <m:r>
                                        <a:rPr lang="en-US" sz="2000" i="1">
                                          <a:latin typeface="Cambria Math" panose="02040503050406030204" pitchFamily="18" charset="0"/>
                                          <a:ea typeface="Calibri" panose="020F0502020204030204" pitchFamily="34" charset="0"/>
                                        </a:rPr>
                                        <m:t>2</m:t>
                                      </m:r>
                                    </m:sup>
                                  </m:sSup>
                                </m:den>
                              </m:f>
                            </m:den>
                          </m:f>
                        </m:e>
                      </m:d>
                    </m:oMath>
                  </m:oMathPara>
                </a14:m>
                <a:endParaRPr lang="en-US" sz="2000">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50000"/>
                  </a:lnSpc>
                  <a:spcAft>
                    <a:spcPts val="0"/>
                  </a:spcAft>
                  <a:buFont typeface="Courier New" panose="02070309020205020404" pitchFamily="49" charset="0"/>
                  <a:buChar char="­"/>
                  <a:tabLst>
                    <a:tab pos="228600" algn="l"/>
                    <a:tab pos="457200" algn="l"/>
                  </a:tabLst>
                </a:pPr>
                <a:r>
                  <a:rPr lang="en-US" sz="2000">
                    <a:latin typeface="Arial" panose="020B0604020202020204" pitchFamily="34" charset="0"/>
                    <a:ea typeface="Calibri" panose="020F0502020204030204" pitchFamily="34" charset="0"/>
                    <a:cs typeface="Arial" panose="020B0604020202020204" pitchFamily="34" charset="0"/>
                  </a:rPr>
                  <a:t>Với hàm f(x) = </a:t>
                </a:r>
                <a:r>
                  <a:rPr lang="en-US" sz="2000" smtClean="0">
                    <a:latin typeface="Arial" panose="020B0604020202020204" pitchFamily="34" charset="0"/>
                    <a:ea typeface="Calibri" panose="020F0502020204030204" pitchFamily="34" charset="0"/>
                    <a:cs typeface="Arial" panose="020B0604020202020204" pitchFamily="34" charset="0"/>
                  </a:rPr>
                  <a:t>ax</a:t>
                </a:r>
                <a:r>
                  <a:rPr lang="en-US" sz="2000" baseline="30000" smtClean="0">
                    <a:latin typeface="Arial" panose="020B0604020202020204" pitchFamily="34" charset="0"/>
                    <a:ea typeface="Calibri" panose="020F0502020204030204" pitchFamily="34" charset="0"/>
                    <a:cs typeface="Arial" panose="020B0604020202020204" pitchFamily="34" charset="0"/>
                  </a:rPr>
                  <a:t>2</a:t>
                </a:r>
                <a:r>
                  <a:rPr lang="en-US" sz="2000" smtClean="0">
                    <a:latin typeface="Arial" panose="020B0604020202020204" pitchFamily="34" charset="0"/>
                    <a:ea typeface="Calibri" panose="020F0502020204030204" pitchFamily="34" charset="0"/>
                    <a:cs typeface="Arial" panose="020B0604020202020204" pitchFamily="34" charset="0"/>
                  </a:rPr>
                  <a:t>+bx+c</a:t>
                </a:r>
                <a:endParaRPr lang="en-US" sz="2000">
                  <a:latin typeface="Arial" panose="020B0604020202020204" pitchFamily="34" charset="0"/>
                  <a:ea typeface="Calibri" panose="020F0502020204030204" pitchFamily="34"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01760" y="2123114"/>
                <a:ext cx="8412480" cy="4235840"/>
              </a:xfrm>
              <a:prstGeom prst="rect">
                <a:avLst/>
              </a:prstGeom>
              <a:blipFill>
                <a:blip r:embed="rId2"/>
                <a:stretch>
                  <a:fillRect l="-725" r="-725" b="-2014"/>
                </a:stretch>
              </a:blipFill>
            </p:spPr>
            <p:txBody>
              <a:bodyPr/>
              <a:lstStyle/>
              <a:p>
                <a:r>
                  <a:rPr lang="en-US">
                    <a:noFill/>
                  </a:rPr>
                  <a:t> </a:t>
                </a:r>
              </a:p>
            </p:txBody>
          </p:sp>
        </mc:Fallback>
      </mc:AlternateContent>
      <p:sp>
        <p:nvSpPr>
          <p:cNvPr id="9" name="TextBox 8"/>
          <p:cNvSpPr txBox="1"/>
          <p:nvPr/>
        </p:nvSpPr>
        <p:spPr>
          <a:xfrm>
            <a:off x="1257300" y="1354059"/>
            <a:ext cx="6261651" cy="461665"/>
          </a:xfrm>
          <a:prstGeom prst="rect">
            <a:avLst/>
          </a:prstGeom>
          <a:noFill/>
        </p:spPr>
        <p:txBody>
          <a:bodyPr wrap="none" rtlCol="0">
            <a:spAutoFit/>
          </a:bodyPr>
          <a:lstStyle/>
          <a:p>
            <a:pPr lvl="0"/>
            <a:r>
              <a:rPr lang="en-US" sz="2400" b="1" smtClean="0">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3.2.3 </a:t>
            </a:r>
            <a:r>
              <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Bước 3: Xử lý nhận dạng làn </a:t>
            </a:r>
            <a:r>
              <a:rPr lang="en-US" sz="2400" b="1" smtClean="0">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đường</a:t>
            </a:r>
            <a:endPar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50572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5733" y="245535"/>
            <a:ext cx="4580467" cy="462578"/>
            <a:chOff x="-889000" y="262468"/>
            <a:chExt cx="4580467" cy="462578"/>
          </a:xfrm>
        </p:grpSpPr>
        <p:cxnSp>
          <p:nvCxnSpPr>
            <p:cNvPr id="3" name="Straight Connector 2"/>
            <p:cNvCxnSpPr/>
            <p:nvPr/>
          </p:nvCxnSpPr>
          <p:spPr>
            <a:xfrm flipV="1">
              <a:off x="-812800" y="694269"/>
              <a:ext cx="4504267" cy="1"/>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4" name="Rounded Rectangle 3"/>
            <p:cNvSpPr/>
            <p:nvPr/>
          </p:nvSpPr>
          <p:spPr>
            <a:xfrm>
              <a:off x="-889000" y="262468"/>
              <a:ext cx="1363134" cy="431800"/>
            </a:xfrm>
            <a:prstGeom prst="round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atin typeface="Arial" panose="020B0604020202020204" pitchFamily="34" charset="0"/>
                  <a:cs typeface="Arial" panose="020B0604020202020204" pitchFamily="34" charset="0"/>
                </a:rPr>
                <a:t>Chương </a:t>
              </a:r>
              <a:r>
                <a:rPr lang="en-US" smtClean="0">
                  <a:latin typeface="Arial" panose="020B0604020202020204" pitchFamily="34" charset="0"/>
                  <a:cs typeface="Arial" panose="020B0604020202020204" pitchFamily="34" charset="0"/>
                </a:rPr>
                <a:t>3</a:t>
              </a:r>
              <a:endParaRPr lang="en-US">
                <a:latin typeface="Arial" panose="020B0604020202020204" pitchFamily="34" charset="0"/>
                <a:cs typeface="Arial" panose="020B0604020202020204" pitchFamily="34" charset="0"/>
              </a:endParaRPr>
            </a:p>
          </p:txBody>
        </p:sp>
        <p:sp>
          <p:nvSpPr>
            <p:cNvPr id="5" name="TextBox 4"/>
            <p:cNvSpPr txBox="1"/>
            <p:nvPr/>
          </p:nvSpPr>
          <p:spPr>
            <a:xfrm>
              <a:off x="550335" y="324936"/>
              <a:ext cx="3059043" cy="400110"/>
            </a:xfrm>
            <a:prstGeom prst="rect">
              <a:avLst/>
            </a:prstGeom>
            <a:noFill/>
          </p:spPr>
          <p:txBody>
            <a:bodyPr wrap="none" rtlCol="0">
              <a:spAutoFit/>
            </a:bodyPr>
            <a:lstStyle/>
            <a:p>
              <a:r>
                <a:rPr lang="en-US" sz="20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XÂY DỰNG ỨNG DỤNG</a:t>
              </a:r>
            </a:p>
          </p:txBody>
        </p:sp>
      </p:grpSp>
      <p:sp>
        <p:nvSpPr>
          <p:cNvPr id="6" name="TextBox 5"/>
          <p:cNvSpPr txBox="1"/>
          <p:nvPr/>
        </p:nvSpPr>
        <p:spPr>
          <a:xfrm>
            <a:off x="872068" y="984727"/>
            <a:ext cx="3635932" cy="461665"/>
          </a:xfrm>
          <a:prstGeom prst="rect">
            <a:avLst/>
          </a:prstGeom>
          <a:noFill/>
        </p:spPr>
        <p:txBody>
          <a:bodyPr wrap="none" rtlCol="0">
            <a:spAutoFit/>
          </a:bodyPr>
          <a:lstStyle/>
          <a:p>
            <a:r>
              <a:rPr lang="en-US" sz="24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3.2 Các bước thực hiện</a:t>
            </a:r>
            <a:endPar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Rectangle 8"/>
          <p:cNvSpPr/>
          <p:nvPr/>
        </p:nvSpPr>
        <p:spPr>
          <a:xfrm>
            <a:off x="812800" y="1815724"/>
            <a:ext cx="7518400" cy="923330"/>
          </a:xfrm>
          <a:prstGeom prst="rect">
            <a:avLst/>
          </a:prstGeom>
        </p:spPr>
        <p:txBody>
          <a:bodyPr wrap="square">
            <a:spAutoFit/>
          </a:bodyPr>
          <a:lstStyle/>
          <a:p>
            <a:pPr lvl="0" algn="just">
              <a:lnSpc>
                <a:spcPct val="150000"/>
              </a:lnSpc>
              <a:spcAft>
                <a:spcPts val="600"/>
              </a:spcAft>
              <a:tabLst>
                <a:tab pos="228600" algn="l"/>
                <a:tab pos="457200" algn="l"/>
              </a:tabLst>
            </a:pPr>
            <a:r>
              <a:rPr lang="en-US">
                <a:latin typeface="Arial" panose="020B0604020202020204" pitchFamily="34" charset="0"/>
                <a:ea typeface="Calibri" panose="020F0502020204030204" pitchFamily="34" charset="0"/>
                <a:cs typeface="Arial" panose="020B0604020202020204" pitchFamily="34" charset="0"/>
              </a:rPr>
              <a:t>Á</a:t>
            </a:r>
            <a:r>
              <a:rPr lang="en-US" smtClean="0">
                <a:latin typeface="Arial" panose="020B0604020202020204" pitchFamily="34" charset="0"/>
                <a:ea typeface="Calibri" panose="020F0502020204030204" pitchFamily="34" charset="0"/>
                <a:cs typeface="Arial" panose="020B0604020202020204" pitchFamily="34" charset="0"/>
              </a:rPr>
              <a:t>p </a:t>
            </a:r>
            <a:r>
              <a:rPr lang="en-US">
                <a:latin typeface="Arial" panose="020B0604020202020204" pitchFamily="34" charset="0"/>
                <a:ea typeface="Calibri" panose="020F0502020204030204" pitchFamily="34" charset="0"/>
                <a:cs typeface="Arial" panose="020B0604020202020204" pitchFamily="34" charset="0"/>
              </a:rPr>
              <a:t>dụng thuật toán Sliding </a:t>
            </a:r>
            <a:r>
              <a:rPr lang="en-US" smtClean="0">
                <a:latin typeface="Arial" panose="020B0604020202020204" pitchFamily="34" charset="0"/>
                <a:ea typeface="Calibri" panose="020F0502020204030204" pitchFamily="34" charset="0"/>
                <a:cs typeface="Arial" panose="020B0604020202020204" pitchFamily="34" charset="0"/>
              </a:rPr>
              <a:t>Window để </a:t>
            </a:r>
            <a:r>
              <a:rPr lang="en-US">
                <a:latin typeface="Arial" panose="020B0604020202020204" pitchFamily="34" charset="0"/>
                <a:ea typeface="Calibri" panose="020F0502020204030204" pitchFamily="34" charset="0"/>
                <a:cs typeface="Arial" panose="020B0604020202020204" pitchFamily="34" charset="0"/>
              </a:rPr>
              <a:t>phân biệt ranh giới giữa 2 làn đường trái </a:t>
            </a:r>
            <a:r>
              <a:rPr lang="en-US" smtClean="0">
                <a:latin typeface="Arial" panose="020B0604020202020204" pitchFamily="34" charset="0"/>
                <a:ea typeface="Calibri" panose="020F0502020204030204" pitchFamily="34" charset="0"/>
                <a:cs typeface="Arial" panose="020B0604020202020204" pitchFamily="34" charset="0"/>
              </a:rPr>
              <a:t>phải.</a:t>
            </a:r>
            <a:endParaRPr lang="en-US">
              <a:latin typeface="Arial" panose="020B0604020202020204" pitchFamily="34" charset="0"/>
              <a:ea typeface="Calibri" panose="020F0502020204030204" pitchFamily="34" charset="0"/>
              <a:cs typeface="Arial" panose="020B0604020202020204" pitchFamily="34" charset="0"/>
            </a:endParaRPr>
          </a:p>
        </p:txBody>
      </p:sp>
      <p:grpSp>
        <p:nvGrpSpPr>
          <p:cNvPr id="16" name="Group 15"/>
          <p:cNvGrpSpPr/>
          <p:nvPr/>
        </p:nvGrpSpPr>
        <p:grpSpPr>
          <a:xfrm>
            <a:off x="2015068" y="2667934"/>
            <a:ext cx="5615092" cy="3856663"/>
            <a:chOff x="2015068" y="2667934"/>
            <a:chExt cx="5615092" cy="3856663"/>
          </a:xfrm>
        </p:grpSpPr>
        <p:grpSp>
          <p:nvGrpSpPr>
            <p:cNvPr id="10" name="Group 9"/>
            <p:cNvGrpSpPr/>
            <p:nvPr/>
          </p:nvGrpSpPr>
          <p:grpSpPr>
            <a:xfrm>
              <a:off x="2015068" y="2667934"/>
              <a:ext cx="5513492" cy="3387426"/>
              <a:chOff x="0" y="0"/>
              <a:chExt cx="5062855" cy="3396615"/>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62855" cy="3392805"/>
              </a:xfrm>
              <a:prstGeom prst="rect">
                <a:avLst/>
              </a:prstGeom>
            </p:spPr>
          </p:pic>
          <p:grpSp>
            <p:nvGrpSpPr>
              <p:cNvPr id="12" name="Group 11"/>
              <p:cNvGrpSpPr/>
              <p:nvPr/>
            </p:nvGrpSpPr>
            <p:grpSpPr>
              <a:xfrm>
                <a:off x="1049867" y="1041400"/>
                <a:ext cx="3940809" cy="2355215"/>
                <a:chOff x="0" y="0"/>
                <a:chExt cx="3940954" cy="2355427"/>
              </a:xfrm>
            </p:grpSpPr>
            <p:sp>
              <p:nvSpPr>
                <p:cNvPr id="13" name="Freeform 12"/>
                <p:cNvSpPr/>
                <p:nvPr/>
              </p:nvSpPr>
              <p:spPr>
                <a:xfrm>
                  <a:off x="0" y="25400"/>
                  <a:ext cx="1388533" cy="2192867"/>
                </a:xfrm>
                <a:custGeom>
                  <a:avLst/>
                  <a:gdLst>
                    <a:gd name="connsiteX0" fmla="*/ 0 w 1388533"/>
                    <a:gd name="connsiteY0" fmla="*/ 2192867 h 2192867"/>
                    <a:gd name="connsiteX1" fmla="*/ 516466 w 1388533"/>
                    <a:gd name="connsiteY1" fmla="*/ 1058334 h 2192867"/>
                    <a:gd name="connsiteX2" fmla="*/ 1388533 w 1388533"/>
                    <a:gd name="connsiteY2" fmla="*/ 0 h 2192867"/>
                    <a:gd name="connsiteX3" fmla="*/ 1388533 w 1388533"/>
                    <a:gd name="connsiteY3" fmla="*/ 0 h 2192867"/>
                  </a:gdLst>
                  <a:ahLst/>
                  <a:cxnLst>
                    <a:cxn ang="0">
                      <a:pos x="connsiteX0" y="connsiteY0"/>
                    </a:cxn>
                    <a:cxn ang="0">
                      <a:pos x="connsiteX1" y="connsiteY1"/>
                    </a:cxn>
                    <a:cxn ang="0">
                      <a:pos x="connsiteX2" y="connsiteY2"/>
                    </a:cxn>
                    <a:cxn ang="0">
                      <a:pos x="connsiteX3" y="connsiteY3"/>
                    </a:cxn>
                  </a:cxnLst>
                  <a:rect l="l" t="t" r="r" b="b"/>
                  <a:pathLst>
                    <a:path w="1388533" h="2192867">
                      <a:moveTo>
                        <a:pt x="0" y="2192867"/>
                      </a:moveTo>
                      <a:cubicBezTo>
                        <a:pt x="142522" y="1808339"/>
                        <a:pt x="285044" y="1423812"/>
                        <a:pt x="516466" y="1058334"/>
                      </a:cubicBezTo>
                      <a:cubicBezTo>
                        <a:pt x="747888" y="692856"/>
                        <a:pt x="1388533" y="0"/>
                        <a:pt x="1388533" y="0"/>
                      </a:cubicBezTo>
                      <a:lnTo>
                        <a:pt x="1388533" y="0"/>
                      </a:lnTo>
                    </a:path>
                  </a:pathLst>
                </a:cu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Freeform 13"/>
                <p:cNvSpPr/>
                <p:nvPr/>
              </p:nvSpPr>
              <p:spPr>
                <a:xfrm>
                  <a:off x="3496733" y="0"/>
                  <a:ext cx="444221" cy="2355427"/>
                </a:xfrm>
                <a:custGeom>
                  <a:avLst/>
                  <a:gdLst>
                    <a:gd name="connsiteX0" fmla="*/ 444221 w 444221"/>
                    <a:gd name="connsiteY0" fmla="*/ 0 h 2355427"/>
                    <a:gd name="connsiteX1" fmla="*/ 3954 w 444221"/>
                    <a:gd name="connsiteY1" fmla="*/ 999067 h 2355427"/>
                    <a:gd name="connsiteX2" fmla="*/ 215621 w 444221"/>
                    <a:gd name="connsiteY2" fmla="*/ 2243667 h 2355427"/>
                    <a:gd name="connsiteX3" fmla="*/ 224087 w 444221"/>
                    <a:gd name="connsiteY3" fmla="*/ 2218267 h 2355427"/>
                  </a:gdLst>
                  <a:ahLst/>
                  <a:cxnLst>
                    <a:cxn ang="0">
                      <a:pos x="connsiteX0" y="connsiteY0"/>
                    </a:cxn>
                    <a:cxn ang="0">
                      <a:pos x="connsiteX1" y="connsiteY1"/>
                    </a:cxn>
                    <a:cxn ang="0">
                      <a:pos x="connsiteX2" y="connsiteY2"/>
                    </a:cxn>
                    <a:cxn ang="0">
                      <a:pos x="connsiteX3" y="connsiteY3"/>
                    </a:cxn>
                  </a:cxnLst>
                  <a:rect l="l" t="t" r="r" b="b"/>
                  <a:pathLst>
                    <a:path w="444221" h="2355427">
                      <a:moveTo>
                        <a:pt x="444221" y="0"/>
                      </a:moveTo>
                      <a:cubicBezTo>
                        <a:pt x="243137" y="312561"/>
                        <a:pt x="42054" y="625123"/>
                        <a:pt x="3954" y="999067"/>
                      </a:cubicBezTo>
                      <a:cubicBezTo>
                        <a:pt x="-34146" y="1373011"/>
                        <a:pt x="215621" y="2243667"/>
                        <a:pt x="215621" y="2243667"/>
                      </a:cubicBezTo>
                      <a:cubicBezTo>
                        <a:pt x="252310" y="2446867"/>
                        <a:pt x="238198" y="2332567"/>
                        <a:pt x="224087" y="2218267"/>
                      </a:cubicBez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sp>
          <p:nvSpPr>
            <p:cNvPr id="15" name="Rectangle 14"/>
            <p:cNvSpPr/>
            <p:nvPr/>
          </p:nvSpPr>
          <p:spPr>
            <a:xfrm>
              <a:off x="2146800" y="6155265"/>
              <a:ext cx="5483360" cy="369332"/>
            </a:xfrm>
            <a:prstGeom prst="rect">
              <a:avLst/>
            </a:prstGeom>
          </p:spPr>
          <p:txBody>
            <a:bodyPr wrap="square">
              <a:spAutoFit/>
            </a:bodyPr>
            <a:lstStyle/>
            <a:p>
              <a:r>
                <a:rPr lang="en-US">
                  <a:latin typeface="Arial" panose="020B0604020202020204" pitchFamily="34" charset="0"/>
                  <a:ea typeface="Calibri" panose="020F0502020204030204" pitchFamily="34" charset="0"/>
                  <a:cs typeface="Arial" panose="020B0604020202020204" pitchFamily="34" charset="0"/>
                </a:rPr>
                <a:t>B</a:t>
              </a:r>
              <a:r>
                <a:rPr lang="en-US" smtClean="0">
                  <a:latin typeface="Arial" panose="020B0604020202020204" pitchFamily="34" charset="0"/>
                  <a:ea typeface="Calibri" panose="020F0502020204030204" pitchFamily="34" charset="0"/>
                  <a:cs typeface="Arial" panose="020B0604020202020204" pitchFamily="34" charset="0"/>
                </a:rPr>
                <a:t>iểu </a:t>
              </a:r>
              <a:r>
                <a:rPr lang="en-US">
                  <a:latin typeface="Arial" panose="020B0604020202020204" pitchFamily="34" charset="0"/>
                  <a:ea typeface="Calibri" panose="020F0502020204030204" pitchFamily="34" charset="0"/>
                  <a:cs typeface="Arial" panose="020B0604020202020204" pitchFamily="34" charset="0"/>
                </a:rPr>
                <a:t>đồ đường cong thể hiện làn đường trái và phải</a:t>
              </a:r>
              <a:endParaRPr lang="en-US">
                <a:latin typeface="Arial" panose="020B0604020202020204" pitchFamily="34" charset="0"/>
                <a:cs typeface="Arial" panose="020B0604020202020204" pitchFamily="34" charset="0"/>
              </a:endParaRPr>
            </a:p>
          </p:txBody>
        </p:sp>
      </p:grpSp>
      <p:sp>
        <p:nvSpPr>
          <p:cNvPr id="17" name="TextBox 16"/>
          <p:cNvSpPr txBox="1"/>
          <p:nvPr/>
        </p:nvSpPr>
        <p:spPr>
          <a:xfrm>
            <a:off x="1257300" y="1354059"/>
            <a:ext cx="6261651" cy="461665"/>
          </a:xfrm>
          <a:prstGeom prst="rect">
            <a:avLst/>
          </a:prstGeom>
          <a:noFill/>
        </p:spPr>
        <p:txBody>
          <a:bodyPr wrap="none" rtlCol="0">
            <a:spAutoFit/>
          </a:bodyPr>
          <a:lstStyle/>
          <a:p>
            <a:pPr lvl="0"/>
            <a:r>
              <a:rPr lang="en-US" sz="2400" b="1" smtClean="0">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3.2.3 </a:t>
            </a:r>
            <a:r>
              <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Bước 3: Xử lý nhận dạng làn </a:t>
            </a:r>
            <a:r>
              <a:rPr lang="en-US" sz="2400" b="1" smtClean="0">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đường</a:t>
            </a:r>
            <a:endPar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7052481"/>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5733" y="245535"/>
            <a:ext cx="4580467" cy="462578"/>
            <a:chOff x="-889000" y="262468"/>
            <a:chExt cx="4580467" cy="462578"/>
          </a:xfrm>
        </p:grpSpPr>
        <p:cxnSp>
          <p:nvCxnSpPr>
            <p:cNvPr id="3" name="Straight Connector 2"/>
            <p:cNvCxnSpPr/>
            <p:nvPr/>
          </p:nvCxnSpPr>
          <p:spPr>
            <a:xfrm flipV="1">
              <a:off x="-812800" y="694269"/>
              <a:ext cx="4504267" cy="1"/>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4" name="Rounded Rectangle 3"/>
            <p:cNvSpPr/>
            <p:nvPr/>
          </p:nvSpPr>
          <p:spPr>
            <a:xfrm>
              <a:off x="-889000" y="262468"/>
              <a:ext cx="1363134" cy="431800"/>
            </a:xfrm>
            <a:prstGeom prst="round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atin typeface="Arial" panose="020B0604020202020204" pitchFamily="34" charset="0"/>
                  <a:cs typeface="Arial" panose="020B0604020202020204" pitchFamily="34" charset="0"/>
                </a:rPr>
                <a:t>Chương </a:t>
              </a:r>
              <a:r>
                <a:rPr lang="en-US" smtClean="0">
                  <a:latin typeface="Arial" panose="020B0604020202020204" pitchFamily="34" charset="0"/>
                  <a:cs typeface="Arial" panose="020B0604020202020204" pitchFamily="34" charset="0"/>
                </a:rPr>
                <a:t>3</a:t>
              </a:r>
              <a:endParaRPr lang="en-US">
                <a:latin typeface="Arial" panose="020B0604020202020204" pitchFamily="34" charset="0"/>
                <a:cs typeface="Arial" panose="020B0604020202020204" pitchFamily="34" charset="0"/>
              </a:endParaRPr>
            </a:p>
          </p:txBody>
        </p:sp>
        <p:sp>
          <p:nvSpPr>
            <p:cNvPr id="5" name="TextBox 4"/>
            <p:cNvSpPr txBox="1"/>
            <p:nvPr/>
          </p:nvSpPr>
          <p:spPr>
            <a:xfrm>
              <a:off x="550335" y="324936"/>
              <a:ext cx="3059043" cy="400110"/>
            </a:xfrm>
            <a:prstGeom prst="rect">
              <a:avLst/>
            </a:prstGeom>
            <a:noFill/>
          </p:spPr>
          <p:txBody>
            <a:bodyPr wrap="none" rtlCol="0">
              <a:spAutoFit/>
            </a:bodyPr>
            <a:lstStyle/>
            <a:p>
              <a:r>
                <a:rPr lang="en-US" sz="20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XÂY DỰNG ỨNG DỤNG</a:t>
              </a:r>
            </a:p>
          </p:txBody>
        </p:sp>
      </p:grpSp>
      <p:sp>
        <p:nvSpPr>
          <p:cNvPr id="6" name="TextBox 5"/>
          <p:cNvSpPr txBox="1"/>
          <p:nvPr/>
        </p:nvSpPr>
        <p:spPr>
          <a:xfrm>
            <a:off x="872068" y="984727"/>
            <a:ext cx="3635932" cy="461665"/>
          </a:xfrm>
          <a:prstGeom prst="rect">
            <a:avLst/>
          </a:prstGeom>
          <a:noFill/>
        </p:spPr>
        <p:txBody>
          <a:bodyPr wrap="none" rtlCol="0">
            <a:spAutoFit/>
          </a:bodyPr>
          <a:lstStyle/>
          <a:p>
            <a:r>
              <a:rPr lang="en-US" sz="24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3.2 Các bước thực hiện</a:t>
            </a:r>
            <a:endPar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TextBox 6"/>
          <p:cNvSpPr txBox="1"/>
          <p:nvPr/>
        </p:nvSpPr>
        <p:spPr>
          <a:xfrm>
            <a:off x="1257300" y="1354059"/>
            <a:ext cx="6195927" cy="461665"/>
          </a:xfrm>
          <a:prstGeom prst="rect">
            <a:avLst/>
          </a:prstGeom>
          <a:noFill/>
        </p:spPr>
        <p:txBody>
          <a:bodyPr wrap="none" rtlCol="0">
            <a:spAutoFit/>
          </a:bodyPr>
          <a:lstStyle/>
          <a:p>
            <a:r>
              <a:rPr lang="en-US" sz="2400" b="1" smtClean="0">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3.2.2 </a:t>
            </a:r>
            <a:r>
              <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Bước </a:t>
            </a:r>
            <a:r>
              <a:rPr lang="en-US" sz="2400" b="1" smtClean="0">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4: </a:t>
            </a:r>
            <a:r>
              <a:rPr lang="vi-VN" sz="2400" b="1">
                <a:solidFill>
                  <a:srgbClr val="0000CC"/>
                </a:solidFill>
                <a:effectLst>
                  <a:outerShdw blurRad="38100" dist="38100" dir="2700000" algn="tl">
                    <a:srgbClr val="000000">
                      <a:alpha val="43137"/>
                    </a:srgbClr>
                  </a:outerShdw>
                </a:effectLst>
                <a:cs typeface="Arial" panose="020B0604020202020204" pitchFamily="34" charset="0"/>
              </a:rPr>
              <a:t>Đưa hình ảnh lên màn hình</a:t>
            </a:r>
            <a:endPar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18" name="Group 17"/>
          <p:cNvGrpSpPr/>
          <p:nvPr/>
        </p:nvGrpSpPr>
        <p:grpSpPr>
          <a:xfrm>
            <a:off x="1257300" y="2092338"/>
            <a:ext cx="6311052" cy="4287744"/>
            <a:chOff x="1257300" y="2092338"/>
            <a:chExt cx="6311052" cy="4287744"/>
          </a:xfrm>
        </p:grpSpPr>
        <p:pic>
          <p:nvPicPr>
            <p:cNvPr id="17" name="Picture 16"/>
            <p:cNvPicPr/>
            <p:nvPr/>
          </p:nvPicPr>
          <p:blipFill>
            <a:blip r:embed="rId2" cstate="print">
              <a:extLst>
                <a:ext uri="{28A0092B-C50C-407E-A947-70E740481C1C}">
                  <a14:useLocalDpi xmlns:a14="http://schemas.microsoft.com/office/drawing/2010/main" val="0"/>
                </a:ext>
              </a:extLst>
            </a:blip>
            <a:stretch>
              <a:fillRect/>
            </a:stretch>
          </p:blipFill>
          <p:spPr>
            <a:xfrm>
              <a:off x="1257300" y="2092338"/>
              <a:ext cx="6311052" cy="3549465"/>
            </a:xfrm>
            <a:prstGeom prst="rect">
              <a:avLst/>
            </a:prstGeom>
          </p:spPr>
        </p:pic>
        <p:sp>
          <p:nvSpPr>
            <p:cNvPr id="8" name="Rectangle 7"/>
            <p:cNvSpPr/>
            <p:nvPr/>
          </p:nvSpPr>
          <p:spPr>
            <a:xfrm>
              <a:off x="2143759" y="5733751"/>
              <a:ext cx="5046143" cy="646331"/>
            </a:xfrm>
            <a:prstGeom prst="rect">
              <a:avLst/>
            </a:prstGeom>
          </p:spPr>
          <p:txBody>
            <a:bodyPr wrap="square">
              <a:spAutoFit/>
            </a:bodyPr>
            <a:lstStyle/>
            <a:p>
              <a:pPr algn="ctr"/>
              <a:r>
                <a:rPr lang="en-US">
                  <a:latin typeface="Arial" panose="020B0604020202020204" pitchFamily="34" charset="0"/>
                  <a:ea typeface="Calibri" panose="020F0502020204030204" pitchFamily="34" charset="0"/>
                  <a:cs typeface="Arial" panose="020B0604020202020204" pitchFamily="34" charset="0"/>
                </a:rPr>
                <a:t>Kết quả của quá trình xử lý phát hiện nhận diện làn đường</a:t>
              </a:r>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733780493"/>
      </p:ext>
    </p:extLst>
  </p:cSld>
  <p:clrMapOvr>
    <a:masterClrMapping/>
  </p:clrMapOvr>
  <p:transition spd="slow">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5733" y="245535"/>
            <a:ext cx="4580467" cy="462578"/>
            <a:chOff x="-889000" y="262468"/>
            <a:chExt cx="4580467" cy="462578"/>
          </a:xfrm>
        </p:grpSpPr>
        <p:cxnSp>
          <p:nvCxnSpPr>
            <p:cNvPr id="3" name="Straight Connector 2"/>
            <p:cNvCxnSpPr/>
            <p:nvPr/>
          </p:nvCxnSpPr>
          <p:spPr>
            <a:xfrm flipV="1">
              <a:off x="-812800" y="694269"/>
              <a:ext cx="4504267" cy="1"/>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4" name="Rounded Rectangle 3"/>
            <p:cNvSpPr/>
            <p:nvPr/>
          </p:nvSpPr>
          <p:spPr>
            <a:xfrm>
              <a:off x="-889000" y="262468"/>
              <a:ext cx="1363134" cy="431800"/>
            </a:xfrm>
            <a:prstGeom prst="round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atin typeface="Arial" panose="020B0604020202020204" pitchFamily="34" charset="0"/>
                  <a:cs typeface="Arial" panose="020B0604020202020204" pitchFamily="34" charset="0"/>
                </a:rPr>
                <a:t>Chương </a:t>
              </a:r>
              <a:r>
                <a:rPr lang="en-US" smtClean="0">
                  <a:latin typeface="Arial" panose="020B0604020202020204" pitchFamily="34" charset="0"/>
                  <a:cs typeface="Arial" panose="020B0604020202020204" pitchFamily="34" charset="0"/>
                </a:rPr>
                <a:t>3</a:t>
              </a:r>
              <a:endParaRPr lang="en-US">
                <a:latin typeface="Arial" panose="020B0604020202020204" pitchFamily="34" charset="0"/>
                <a:cs typeface="Arial" panose="020B0604020202020204" pitchFamily="34" charset="0"/>
              </a:endParaRPr>
            </a:p>
          </p:txBody>
        </p:sp>
        <p:sp>
          <p:nvSpPr>
            <p:cNvPr id="5" name="TextBox 4"/>
            <p:cNvSpPr txBox="1"/>
            <p:nvPr/>
          </p:nvSpPr>
          <p:spPr>
            <a:xfrm>
              <a:off x="550335" y="324936"/>
              <a:ext cx="3059043" cy="400110"/>
            </a:xfrm>
            <a:prstGeom prst="rect">
              <a:avLst/>
            </a:prstGeom>
            <a:noFill/>
          </p:spPr>
          <p:txBody>
            <a:bodyPr wrap="none" rtlCol="0">
              <a:spAutoFit/>
            </a:bodyPr>
            <a:lstStyle/>
            <a:p>
              <a:r>
                <a:rPr lang="en-US" sz="20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XÂY DỰNG ỨNG DỤNG</a:t>
              </a:r>
            </a:p>
          </p:txBody>
        </p:sp>
      </p:grpSp>
      <p:sp>
        <p:nvSpPr>
          <p:cNvPr id="6" name="TextBox 5"/>
          <p:cNvSpPr txBox="1"/>
          <p:nvPr/>
        </p:nvSpPr>
        <p:spPr>
          <a:xfrm>
            <a:off x="872068" y="984727"/>
            <a:ext cx="3635932" cy="461665"/>
          </a:xfrm>
          <a:prstGeom prst="rect">
            <a:avLst/>
          </a:prstGeom>
          <a:noFill/>
        </p:spPr>
        <p:txBody>
          <a:bodyPr wrap="none" rtlCol="0">
            <a:spAutoFit/>
          </a:bodyPr>
          <a:lstStyle/>
          <a:p>
            <a:r>
              <a:rPr lang="en-US" sz="24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3.2 Các bước thực hiện</a:t>
            </a:r>
            <a:endPar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TextBox 6"/>
          <p:cNvSpPr txBox="1"/>
          <p:nvPr/>
        </p:nvSpPr>
        <p:spPr>
          <a:xfrm>
            <a:off x="1257301" y="1354059"/>
            <a:ext cx="7470140" cy="830997"/>
          </a:xfrm>
          <a:prstGeom prst="rect">
            <a:avLst/>
          </a:prstGeom>
          <a:noFill/>
        </p:spPr>
        <p:txBody>
          <a:bodyPr wrap="square" rtlCol="0">
            <a:spAutoFit/>
          </a:bodyPr>
          <a:lstStyle/>
          <a:p>
            <a:pPr algn="ctr"/>
            <a:r>
              <a:rPr lang="en-US" sz="2400" b="1" smtClean="0">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3.2.2 </a:t>
            </a:r>
            <a:r>
              <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Bước 5</a:t>
            </a:r>
            <a:r>
              <a:rPr lang="en-US" sz="2400" b="1" smtClean="0">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vi-VN" sz="2400" b="1">
                <a:solidFill>
                  <a:srgbClr val="0000CC"/>
                </a:solidFill>
                <a:effectLst>
                  <a:outerShdw blurRad="38100" dist="38100" dir="2700000" algn="tl">
                    <a:srgbClr val="000000">
                      <a:alpha val="43137"/>
                    </a:srgbClr>
                  </a:outerShdw>
                </a:effectLst>
                <a:cs typeface="Arial" panose="020B0604020202020204" pitchFamily="34" charset="0"/>
              </a:rPr>
              <a:t>Tạo bảng điều khiển tọa độ cho lớp phủ làn đường</a:t>
            </a:r>
            <a:endPar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1" name="Picture 10"/>
          <p:cNvPicPr/>
          <p:nvPr/>
        </p:nvPicPr>
        <p:blipFill>
          <a:blip r:embed="rId2">
            <a:extLst>
              <a:ext uri="{28A0092B-C50C-407E-A947-70E740481C1C}">
                <a14:useLocalDpi xmlns:a14="http://schemas.microsoft.com/office/drawing/2010/main" val="0"/>
              </a:ext>
            </a:extLst>
          </a:blip>
          <a:stretch>
            <a:fillRect/>
          </a:stretch>
        </p:blipFill>
        <p:spPr>
          <a:xfrm>
            <a:off x="800754" y="2554388"/>
            <a:ext cx="3657600" cy="2743200"/>
          </a:xfrm>
          <a:prstGeom prst="rect">
            <a:avLst/>
          </a:prstGeom>
        </p:spPr>
      </p:pic>
      <p:pic>
        <p:nvPicPr>
          <p:cNvPr id="12" name="Picture 11"/>
          <p:cNvPicPr/>
          <p:nvPr/>
        </p:nvPicPr>
        <p:blipFill rotWithShape="1">
          <a:blip r:embed="rId3">
            <a:extLst>
              <a:ext uri="{28A0092B-C50C-407E-A947-70E740481C1C}">
                <a14:useLocalDpi xmlns:a14="http://schemas.microsoft.com/office/drawing/2010/main" val="0"/>
              </a:ext>
            </a:extLst>
          </a:blip>
          <a:srcRect t="7803"/>
          <a:stretch/>
        </p:blipFill>
        <p:spPr bwMode="auto">
          <a:xfrm>
            <a:off x="4992371" y="2554388"/>
            <a:ext cx="3657600" cy="2743200"/>
          </a:xfrm>
          <a:prstGeom prst="rect">
            <a:avLst/>
          </a:prstGeom>
          <a:ln>
            <a:noFill/>
          </a:ln>
          <a:extLst>
            <a:ext uri="{53640926-AAD7-44D8-BBD7-CCE9431645EC}">
              <a14:shadowObscured xmlns:a14="http://schemas.microsoft.com/office/drawing/2010/main"/>
            </a:ext>
          </a:extLst>
        </p:spPr>
      </p:pic>
      <p:sp>
        <p:nvSpPr>
          <p:cNvPr id="9" name="Rectangle 8"/>
          <p:cNvSpPr/>
          <p:nvPr/>
        </p:nvSpPr>
        <p:spPr>
          <a:xfrm>
            <a:off x="2254699" y="5482254"/>
            <a:ext cx="4634602" cy="369332"/>
          </a:xfrm>
          <a:prstGeom prst="rect">
            <a:avLst/>
          </a:prstGeom>
        </p:spPr>
        <p:txBody>
          <a:bodyPr wrap="none">
            <a:spAutoFit/>
          </a:bodyPr>
          <a:lstStyle/>
          <a:p>
            <a:r>
              <a:rPr lang="en-US">
                <a:latin typeface="Arial" panose="020B0604020202020204" pitchFamily="34" charset="0"/>
                <a:ea typeface="Calibri" panose="020F0502020204030204" pitchFamily="34" charset="0"/>
                <a:cs typeface="Arial" panose="020B0604020202020204" pitchFamily="34" charset="0"/>
              </a:rPr>
              <a:t>Giao diện bảng điều khiển và 4 điểm tọa độ</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0984149"/>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5733" y="245535"/>
            <a:ext cx="4580467" cy="462578"/>
            <a:chOff x="-889000" y="262468"/>
            <a:chExt cx="4580467" cy="462578"/>
          </a:xfrm>
        </p:grpSpPr>
        <p:cxnSp>
          <p:nvCxnSpPr>
            <p:cNvPr id="3" name="Straight Connector 2"/>
            <p:cNvCxnSpPr/>
            <p:nvPr/>
          </p:nvCxnSpPr>
          <p:spPr>
            <a:xfrm flipV="1">
              <a:off x="-812800" y="694269"/>
              <a:ext cx="4504267" cy="1"/>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4" name="Rounded Rectangle 3"/>
            <p:cNvSpPr/>
            <p:nvPr/>
          </p:nvSpPr>
          <p:spPr>
            <a:xfrm>
              <a:off x="-889000" y="262468"/>
              <a:ext cx="1363134" cy="431800"/>
            </a:xfrm>
            <a:prstGeom prst="round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atin typeface="Arial" panose="020B0604020202020204" pitchFamily="34" charset="0"/>
                  <a:cs typeface="Arial" panose="020B0604020202020204" pitchFamily="34" charset="0"/>
                </a:rPr>
                <a:t>Chương </a:t>
              </a:r>
              <a:r>
                <a:rPr lang="en-US" smtClean="0">
                  <a:latin typeface="Arial" panose="020B0604020202020204" pitchFamily="34" charset="0"/>
                  <a:cs typeface="Arial" panose="020B0604020202020204" pitchFamily="34" charset="0"/>
                </a:rPr>
                <a:t>3</a:t>
              </a:r>
              <a:endParaRPr lang="en-US">
                <a:latin typeface="Arial" panose="020B0604020202020204" pitchFamily="34" charset="0"/>
                <a:cs typeface="Arial" panose="020B0604020202020204" pitchFamily="34" charset="0"/>
              </a:endParaRPr>
            </a:p>
          </p:txBody>
        </p:sp>
        <p:sp>
          <p:nvSpPr>
            <p:cNvPr id="5" name="TextBox 4"/>
            <p:cNvSpPr txBox="1"/>
            <p:nvPr/>
          </p:nvSpPr>
          <p:spPr>
            <a:xfrm>
              <a:off x="550335" y="324936"/>
              <a:ext cx="3059043" cy="400110"/>
            </a:xfrm>
            <a:prstGeom prst="rect">
              <a:avLst/>
            </a:prstGeom>
            <a:noFill/>
          </p:spPr>
          <p:txBody>
            <a:bodyPr wrap="none" rtlCol="0">
              <a:spAutoFit/>
            </a:bodyPr>
            <a:lstStyle/>
            <a:p>
              <a:r>
                <a:rPr lang="en-US" sz="20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XÂY DỰNG ỨNG DỤNG</a:t>
              </a:r>
            </a:p>
          </p:txBody>
        </p:sp>
      </p:grpSp>
      <p:sp>
        <p:nvSpPr>
          <p:cNvPr id="6" name="TextBox 5"/>
          <p:cNvSpPr txBox="1"/>
          <p:nvPr/>
        </p:nvSpPr>
        <p:spPr>
          <a:xfrm>
            <a:off x="872068" y="984727"/>
            <a:ext cx="3635932" cy="461665"/>
          </a:xfrm>
          <a:prstGeom prst="rect">
            <a:avLst/>
          </a:prstGeom>
          <a:noFill/>
        </p:spPr>
        <p:txBody>
          <a:bodyPr wrap="none" rtlCol="0">
            <a:spAutoFit/>
          </a:bodyPr>
          <a:lstStyle/>
          <a:p>
            <a:r>
              <a:rPr lang="en-US" sz="24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3.2 Các bước thực hiện</a:t>
            </a:r>
            <a:endPar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TextBox 6"/>
          <p:cNvSpPr txBox="1"/>
          <p:nvPr/>
        </p:nvSpPr>
        <p:spPr>
          <a:xfrm>
            <a:off x="1257301" y="1354059"/>
            <a:ext cx="7470140" cy="461665"/>
          </a:xfrm>
          <a:prstGeom prst="rect">
            <a:avLst/>
          </a:prstGeom>
          <a:noFill/>
        </p:spPr>
        <p:txBody>
          <a:bodyPr wrap="square" rtlCol="0">
            <a:spAutoFit/>
          </a:bodyPr>
          <a:lstStyle/>
          <a:p>
            <a:r>
              <a:rPr lang="en-US" sz="2400" b="1" smtClean="0">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3.2.2 </a:t>
            </a:r>
            <a:r>
              <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Bước </a:t>
            </a:r>
            <a:r>
              <a:rPr lang="en-US" sz="2400" b="1" smtClean="0">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6: </a:t>
            </a:r>
            <a:r>
              <a:rPr lang="vi-VN" sz="2400" b="1">
                <a:solidFill>
                  <a:srgbClr val="0000CC"/>
                </a:solidFill>
                <a:effectLst>
                  <a:outerShdw blurRad="38100" dist="38100" dir="2700000" algn="tl">
                    <a:srgbClr val="000000">
                      <a:alpha val="43137"/>
                    </a:srgbClr>
                  </a:outerShdw>
                </a:effectLst>
                <a:cs typeface="Arial" panose="020B0604020202020204" pitchFamily="34" charset="0"/>
              </a:rPr>
              <a:t>Tạo giao diện đồ họa</a:t>
            </a:r>
            <a:endPar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10" name="Group 9"/>
          <p:cNvGrpSpPr/>
          <p:nvPr/>
        </p:nvGrpSpPr>
        <p:grpSpPr>
          <a:xfrm>
            <a:off x="494453" y="1901824"/>
            <a:ext cx="8365272" cy="4847988"/>
            <a:chOff x="494453" y="1911984"/>
            <a:chExt cx="8365272" cy="4847988"/>
          </a:xfrm>
        </p:grpSpPr>
        <p:pic>
          <p:nvPicPr>
            <p:cNvPr id="13" name="Picture 12"/>
            <p:cNvPicPr/>
            <p:nvPr/>
          </p:nvPicPr>
          <p:blipFill>
            <a:blip r:embed="rId2" cstate="print">
              <a:extLst>
                <a:ext uri="{28A0092B-C50C-407E-A947-70E740481C1C}">
                  <a14:useLocalDpi xmlns:a14="http://schemas.microsoft.com/office/drawing/2010/main" val="0"/>
                </a:ext>
              </a:extLst>
            </a:blip>
            <a:stretch>
              <a:fillRect/>
            </a:stretch>
          </p:blipFill>
          <p:spPr>
            <a:xfrm>
              <a:off x="494453" y="1911984"/>
              <a:ext cx="8365272" cy="4478656"/>
            </a:xfrm>
            <a:prstGeom prst="rect">
              <a:avLst/>
            </a:prstGeom>
          </p:spPr>
        </p:pic>
        <p:sp>
          <p:nvSpPr>
            <p:cNvPr id="8" name="Rectangle 7"/>
            <p:cNvSpPr/>
            <p:nvPr/>
          </p:nvSpPr>
          <p:spPr>
            <a:xfrm>
              <a:off x="3765529" y="6390640"/>
              <a:ext cx="1649811" cy="369332"/>
            </a:xfrm>
            <a:prstGeom prst="rect">
              <a:avLst/>
            </a:prstGeom>
          </p:spPr>
          <p:txBody>
            <a:bodyPr wrap="none">
              <a:spAutoFit/>
            </a:bodyPr>
            <a:lstStyle/>
            <a:p>
              <a:r>
                <a:rPr lang="en-US" smtClean="0">
                  <a:latin typeface="Calibri" panose="020F0502020204030204" pitchFamily="34" charset="0"/>
                  <a:ea typeface="Calibri" panose="020F0502020204030204" pitchFamily="34" charset="0"/>
                  <a:cs typeface="Times New Roman" panose="02020603050405020304" pitchFamily="18" charset="0"/>
                </a:rPr>
                <a:t>Giao </a:t>
              </a:r>
              <a:r>
                <a:rPr lang="en-US">
                  <a:latin typeface="Calibri" panose="020F0502020204030204" pitchFamily="34" charset="0"/>
                  <a:ea typeface="Calibri" panose="020F0502020204030204" pitchFamily="34" charset="0"/>
                  <a:cs typeface="Times New Roman" panose="02020603050405020304" pitchFamily="18" charset="0"/>
                </a:rPr>
                <a:t>diện chính</a:t>
              </a:r>
              <a:endParaRPr lang="en-US"/>
            </a:p>
          </p:txBody>
        </p:sp>
      </p:grpSp>
      <p:sp>
        <p:nvSpPr>
          <p:cNvPr id="14" name="Rectangle 13"/>
          <p:cNvSpPr/>
          <p:nvPr/>
        </p:nvSpPr>
        <p:spPr>
          <a:xfrm>
            <a:off x="4836160" y="2712720"/>
            <a:ext cx="4023565" cy="3677920"/>
          </a:xfrm>
          <a:prstGeom prst="rect">
            <a:avLst/>
          </a:prstGeom>
          <a:noFill/>
          <a:ln w="38100">
            <a:solidFill>
              <a:srgbClr val="FFFF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31613" y="5503803"/>
            <a:ext cx="4067387" cy="790577"/>
          </a:xfrm>
          <a:prstGeom prst="rect">
            <a:avLst/>
          </a:prstGeom>
          <a:noFill/>
          <a:ln w="38100">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75733" y="2856111"/>
            <a:ext cx="4123267" cy="2477889"/>
          </a:xfrm>
          <a:prstGeom prst="rect">
            <a:avLst/>
          </a:prstGeom>
          <a:noFill/>
          <a:ln w="38100">
            <a:solidFill>
              <a:srgbClr val="66FF33"/>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9958244"/>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5733" y="245535"/>
            <a:ext cx="4580467" cy="462578"/>
            <a:chOff x="-889000" y="262468"/>
            <a:chExt cx="4580467" cy="462578"/>
          </a:xfrm>
        </p:grpSpPr>
        <p:cxnSp>
          <p:nvCxnSpPr>
            <p:cNvPr id="3" name="Straight Connector 2"/>
            <p:cNvCxnSpPr/>
            <p:nvPr/>
          </p:nvCxnSpPr>
          <p:spPr>
            <a:xfrm flipV="1">
              <a:off x="-812800" y="694269"/>
              <a:ext cx="4504267" cy="1"/>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4" name="Rounded Rectangle 3"/>
            <p:cNvSpPr/>
            <p:nvPr/>
          </p:nvSpPr>
          <p:spPr>
            <a:xfrm>
              <a:off x="-889000" y="262468"/>
              <a:ext cx="1363134" cy="431800"/>
            </a:xfrm>
            <a:prstGeom prst="round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atin typeface="Arial" panose="020B0604020202020204" pitchFamily="34" charset="0"/>
                  <a:cs typeface="Arial" panose="020B0604020202020204" pitchFamily="34" charset="0"/>
                </a:rPr>
                <a:t>Chương </a:t>
              </a:r>
              <a:r>
                <a:rPr lang="en-US" smtClean="0">
                  <a:latin typeface="Arial" panose="020B0604020202020204" pitchFamily="34" charset="0"/>
                  <a:cs typeface="Arial" panose="020B0604020202020204" pitchFamily="34" charset="0"/>
                </a:rPr>
                <a:t>3</a:t>
              </a:r>
              <a:endParaRPr lang="en-US">
                <a:latin typeface="Arial" panose="020B0604020202020204" pitchFamily="34" charset="0"/>
                <a:cs typeface="Arial" panose="020B0604020202020204" pitchFamily="34" charset="0"/>
              </a:endParaRPr>
            </a:p>
          </p:txBody>
        </p:sp>
        <p:sp>
          <p:nvSpPr>
            <p:cNvPr id="5" name="TextBox 4"/>
            <p:cNvSpPr txBox="1"/>
            <p:nvPr/>
          </p:nvSpPr>
          <p:spPr>
            <a:xfrm>
              <a:off x="550335" y="324936"/>
              <a:ext cx="3059043" cy="400110"/>
            </a:xfrm>
            <a:prstGeom prst="rect">
              <a:avLst/>
            </a:prstGeom>
            <a:noFill/>
          </p:spPr>
          <p:txBody>
            <a:bodyPr wrap="none" rtlCol="0">
              <a:spAutoFit/>
            </a:bodyPr>
            <a:lstStyle/>
            <a:p>
              <a:r>
                <a:rPr lang="en-US" sz="20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XÂY DỰNG ỨNG DỤNG</a:t>
              </a:r>
            </a:p>
          </p:txBody>
        </p:sp>
      </p:grpSp>
      <p:sp>
        <p:nvSpPr>
          <p:cNvPr id="6" name="TextBox 5"/>
          <p:cNvSpPr txBox="1"/>
          <p:nvPr/>
        </p:nvSpPr>
        <p:spPr>
          <a:xfrm>
            <a:off x="872068" y="984727"/>
            <a:ext cx="3684022" cy="461665"/>
          </a:xfrm>
          <a:prstGeom prst="rect">
            <a:avLst/>
          </a:prstGeom>
          <a:noFill/>
        </p:spPr>
        <p:txBody>
          <a:bodyPr wrap="none" rtlCol="0">
            <a:spAutoFit/>
          </a:bodyPr>
          <a:lstStyle/>
          <a:p>
            <a:r>
              <a:rPr lang="en-US" sz="24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3.3 </a:t>
            </a:r>
            <a:r>
              <a:rPr lang="vi-VN" sz="2400" b="1">
                <a:effectLst>
                  <a:outerShdw blurRad="38100" dist="38100" dir="2700000" algn="tl">
                    <a:srgbClr val="000000">
                      <a:alpha val="43137"/>
                    </a:srgbClr>
                  </a:outerShdw>
                </a:effectLst>
                <a:cs typeface="Arial" panose="020B0604020202020204" pitchFamily="34" charset="0"/>
              </a:rPr>
              <a:t>Hướng dẫn sử dụng</a:t>
            </a:r>
            <a:endPar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11" name="Group 10"/>
          <p:cNvGrpSpPr/>
          <p:nvPr/>
        </p:nvGrpSpPr>
        <p:grpSpPr>
          <a:xfrm>
            <a:off x="1105924" y="1446392"/>
            <a:ext cx="6900332" cy="5230613"/>
            <a:chOff x="1105924" y="1446392"/>
            <a:chExt cx="6900332" cy="5230613"/>
          </a:xfrm>
        </p:grpSpPr>
        <p:pic>
          <p:nvPicPr>
            <p:cNvPr id="15" name="Picture 14"/>
            <p:cNvPicPr/>
            <p:nvPr/>
          </p:nvPicPr>
          <p:blipFill>
            <a:blip r:embed="rId2"/>
            <a:stretch>
              <a:fillRect/>
            </a:stretch>
          </p:blipFill>
          <p:spPr>
            <a:xfrm>
              <a:off x="1105924" y="1446392"/>
              <a:ext cx="6900332" cy="4768948"/>
            </a:xfrm>
            <a:prstGeom prst="rect">
              <a:avLst/>
            </a:prstGeom>
          </p:spPr>
        </p:pic>
        <p:sp>
          <p:nvSpPr>
            <p:cNvPr id="9" name="Rectangle 8"/>
            <p:cNvSpPr/>
            <p:nvPr/>
          </p:nvSpPr>
          <p:spPr>
            <a:xfrm>
              <a:off x="2904066" y="6307673"/>
              <a:ext cx="3182281" cy="369332"/>
            </a:xfrm>
            <a:prstGeom prst="rect">
              <a:avLst/>
            </a:prstGeom>
          </p:spPr>
          <p:txBody>
            <a:bodyPr wrap="none">
              <a:spAutoFit/>
            </a:bodyPr>
            <a:lstStyle/>
            <a:p>
              <a:r>
                <a:rPr lang="en-US">
                  <a:latin typeface="Arial" panose="020B0604020202020204" pitchFamily="34" charset="0"/>
                  <a:ea typeface="Calibri" panose="020F0502020204030204" pitchFamily="34" charset="0"/>
                  <a:cs typeface="Arial" panose="020B0604020202020204" pitchFamily="34" charset="0"/>
                </a:rPr>
                <a:t>Cửa sổ hướng dẫn sửa dụng</a:t>
              </a:r>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959901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5733" y="245535"/>
            <a:ext cx="4580467" cy="462578"/>
            <a:chOff x="-889000" y="262468"/>
            <a:chExt cx="4580467" cy="462578"/>
          </a:xfrm>
        </p:grpSpPr>
        <p:cxnSp>
          <p:nvCxnSpPr>
            <p:cNvPr id="3" name="Straight Connector 2"/>
            <p:cNvCxnSpPr/>
            <p:nvPr/>
          </p:nvCxnSpPr>
          <p:spPr>
            <a:xfrm flipV="1">
              <a:off x="-812800" y="694269"/>
              <a:ext cx="4504267" cy="1"/>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4" name="Rounded Rectangle 3"/>
            <p:cNvSpPr/>
            <p:nvPr/>
          </p:nvSpPr>
          <p:spPr>
            <a:xfrm>
              <a:off x="-889000" y="262468"/>
              <a:ext cx="1363134" cy="431800"/>
            </a:xfrm>
            <a:prstGeom prst="round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atin typeface="Arial" panose="020B0604020202020204" pitchFamily="34" charset="0"/>
                  <a:cs typeface="Arial" panose="020B0604020202020204" pitchFamily="34" charset="0"/>
                </a:rPr>
                <a:t>Chương </a:t>
              </a:r>
              <a:r>
                <a:rPr lang="en-US" smtClean="0">
                  <a:latin typeface="Arial" panose="020B0604020202020204" pitchFamily="34" charset="0"/>
                  <a:cs typeface="Arial" panose="020B0604020202020204" pitchFamily="34" charset="0"/>
                </a:rPr>
                <a:t>3</a:t>
              </a:r>
              <a:endParaRPr lang="en-US">
                <a:latin typeface="Arial" panose="020B0604020202020204" pitchFamily="34" charset="0"/>
                <a:cs typeface="Arial" panose="020B0604020202020204" pitchFamily="34" charset="0"/>
              </a:endParaRPr>
            </a:p>
          </p:txBody>
        </p:sp>
        <p:sp>
          <p:nvSpPr>
            <p:cNvPr id="5" name="TextBox 4"/>
            <p:cNvSpPr txBox="1"/>
            <p:nvPr/>
          </p:nvSpPr>
          <p:spPr>
            <a:xfrm>
              <a:off x="550335" y="324936"/>
              <a:ext cx="3059043" cy="400110"/>
            </a:xfrm>
            <a:prstGeom prst="rect">
              <a:avLst/>
            </a:prstGeom>
            <a:noFill/>
          </p:spPr>
          <p:txBody>
            <a:bodyPr wrap="none" rtlCol="0">
              <a:spAutoFit/>
            </a:bodyPr>
            <a:lstStyle/>
            <a:p>
              <a:r>
                <a:rPr lang="en-US" sz="20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XÂY DỰNG ỨNG DỤNG</a:t>
              </a:r>
            </a:p>
          </p:txBody>
        </p:sp>
      </p:grpSp>
      <p:sp>
        <p:nvSpPr>
          <p:cNvPr id="6" name="TextBox 5"/>
          <p:cNvSpPr txBox="1"/>
          <p:nvPr/>
        </p:nvSpPr>
        <p:spPr>
          <a:xfrm>
            <a:off x="872068" y="984727"/>
            <a:ext cx="7752443" cy="461665"/>
          </a:xfrm>
          <a:prstGeom prst="rect">
            <a:avLst/>
          </a:prstGeom>
          <a:noFill/>
        </p:spPr>
        <p:txBody>
          <a:bodyPr wrap="none" rtlCol="0">
            <a:spAutoFit/>
          </a:bodyPr>
          <a:lstStyle/>
          <a:p>
            <a:r>
              <a:rPr lang="en-US" sz="24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3.4 </a:t>
            </a:r>
            <a:r>
              <a:rPr lang="vi-VN" sz="2400" b="1">
                <a:effectLst>
                  <a:outerShdw blurRad="38100" dist="38100" dir="2700000" algn="tl">
                    <a:srgbClr val="000000">
                      <a:alpha val="43137"/>
                    </a:srgbClr>
                  </a:outerShdw>
                </a:effectLst>
                <a:cs typeface="Arial" panose="020B0604020202020204" pitchFamily="34" charset="0"/>
              </a:rPr>
              <a:t>Đánh giá về kết quả và đề xuất hướng phát triển</a:t>
            </a:r>
            <a:endPar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3" name="TextBox 12"/>
          <p:cNvSpPr txBox="1"/>
          <p:nvPr/>
        </p:nvSpPr>
        <p:spPr>
          <a:xfrm>
            <a:off x="1257301" y="1354059"/>
            <a:ext cx="7470140" cy="461665"/>
          </a:xfrm>
          <a:prstGeom prst="rect">
            <a:avLst/>
          </a:prstGeom>
          <a:noFill/>
        </p:spPr>
        <p:txBody>
          <a:bodyPr wrap="square" rtlCol="0">
            <a:spAutoFit/>
          </a:bodyPr>
          <a:lstStyle/>
          <a:p>
            <a:r>
              <a:rPr lang="vi-VN" sz="2400" b="1">
                <a:solidFill>
                  <a:srgbClr val="0000CC"/>
                </a:solidFill>
                <a:effectLst>
                  <a:outerShdw blurRad="38100" dist="38100" dir="2700000" algn="tl">
                    <a:srgbClr val="000000">
                      <a:alpha val="43137"/>
                    </a:srgbClr>
                  </a:outerShdw>
                </a:effectLst>
                <a:cs typeface="Arial" panose="020B0604020202020204" pitchFamily="34" charset="0"/>
              </a:rPr>
              <a:t>3.4.1.	Kết quả đạt được</a:t>
            </a:r>
            <a:endPar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Rectangle 6"/>
          <p:cNvSpPr/>
          <p:nvPr/>
        </p:nvSpPr>
        <p:spPr>
          <a:xfrm>
            <a:off x="575733" y="1890416"/>
            <a:ext cx="7884160" cy="4524315"/>
          </a:xfrm>
          <a:prstGeom prst="rect">
            <a:avLst/>
          </a:prstGeom>
        </p:spPr>
        <p:txBody>
          <a:bodyPr wrap="square">
            <a:spAutoFit/>
          </a:bodyPr>
          <a:lstStyle/>
          <a:p>
            <a:pPr marL="342900" lvl="0" indent="-342900" algn="just">
              <a:lnSpc>
                <a:spcPct val="150000"/>
              </a:lnSpc>
              <a:spcAft>
                <a:spcPts val="0"/>
              </a:spcAft>
              <a:buFont typeface="Courier New" panose="02070309020205020404" pitchFamily="49" charset="0"/>
              <a:buChar char="­"/>
              <a:tabLst>
                <a:tab pos="228600" algn="l"/>
                <a:tab pos="457200" algn="l"/>
              </a:tabLst>
            </a:pPr>
            <a:r>
              <a:rPr lang="en-US" sz="2400">
                <a:latin typeface="Arial" panose="020B0604020202020204" pitchFamily="34" charset="0"/>
                <a:ea typeface="Calibri" panose="020F0502020204030204" pitchFamily="34" charset="0"/>
                <a:cs typeface="Arial" panose="020B0604020202020204" pitchFamily="34" charset="0"/>
              </a:rPr>
              <a:t>Xây dựng được ứng dụng nhận diện làn đường dành cho xe tự lái bằng kiến thức đã học.</a:t>
            </a:r>
          </a:p>
          <a:p>
            <a:pPr marL="342900" lvl="0" indent="-342900" algn="just">
              <a:lnSpc>
                <a:spcPct val="150000"/>
              </a:lnSpc>
              <a:spcAft>
                <a:spcPts val="0"/>
              </a:spcAft>
              <a:buFont typeface="Courier New" panose="02070309020205020404" pitchFamily="49" charset="0"/>
              <a:buChar char="­"/>
              <a:tabLst>
                <a:tab pos="228600" algn="l"/>
                <a:tab pos="457200" algn="l"/>
              </a:tabLst>
            </a:pPr>
            <a:r>
              <a:rPr lang="en-US" sz="2400">
                <a:latin typeface="Arial" panose="020B0604020202020204" pitchFamily="34" charset="0"/>
                <a:ea typeface="Calibri" panose="020F0502020204030204" pitchFamily="34" charset="0"/>
                <a:cs typeface="Arial" panose="020B0604020202020204" pitchFamily="34" charset="0"/>
              </a:rPr>
              <a:t>Giả quyết được yêu cầu đặt ra của bài toán tìm và nhận diện làn đường.</a:t>
            </a:r>
          </a:p>
          <a:p>
            <a:pPr marL="342900" lvl="0" indent="-342900" algn="just">
              <a:lnSpc>
                <a:spcPct val="150000"/>
              </a:lnSpc>
              <a:spcAft>
                <a:spcPts val="0"/>
              </a:spcAft>
              <a:buFont typeface="Courier New" panose="02070309020205020404" pitchFamily="49" charset="0"/>
              <a:buChar char="­"/>
              <a:tabLst>
                <a:tab pos="228600" algn="l"/>
                <a:tab pos="457200" algn="l"/>
              </a:tabLst>
            </a:pPr>
            <a:r>
              <a:rPr lang="en-US" sz="2400">
                <a:latin typeface="Arial" panose="020B0604020202020204" pitchFamily="34" charset="0"/>
                <a:ea typeface="Calibri" panose="020F0502020204030204" pitchFamily="34" charset="0"/>
                <a:cs typeface="Arial" panose="020B0604020202020204" pitchFamily="34" charset="0"/>
              </a:rPr>
              <a:t>Nhận diện được làn đường đối với cả tuyến đường cong.</a:t>
            </a:r>
          </a:p>
          <a:p>
            <a:pPr marL="342900" lvl="0" indent="-342900" algn="just">
              <a:lnSpc>
                <a:spcPct val="150000"/>
              </a:lnSpc>
              <a:spcAft>
                <a:spcPts val="600"/>
              </a:spcAft>
              <a:buFont typeface="Courier New" panose="02070309020205020404" pitchFamily="49" charset="0"/>
              <a:buChar char="­"/>
              <a:tabLst>
                <a:tab pos="228600" algn="l"/>
                <a:tab pos="457200" algn="l"/>
              </a:tabLst>
            </a:pPr>
            <a:r>
              <a:rPr lang="en-US" sz="2400">
                <a:latin typeface="Arial" panose="020B0604020202020204" pitchFamily="34" charset="0"/>
                <a:ea typeface="Calibri" panose="020F0502020204030204" pitchFamily="34" charset="0"/>
                <a:cs typeface="Arial" panose="020B0604020202020204" pitchFamily="34" charset="0"/>
              </a:rPr>
              <a:t>Ứng dụng có giao diện đồ họa đơn giản và dễ sử dụng.</a:t>
            </a:r>
          </a:p>
        </p:txBody>
      </p:sp>
    </p:spTree>
    <p:extLst>
      <p:ext uri="{BB962C8B-B14F-4D97-AF65-F5344CB8AC3E}">
        <p14:creationId xmlns:p14="http://schemas.microsoft.com/office/powerpoint/2010/main" val="3275594491"/>
      </p:ext>
    </p:extLst>
  </p:cSld>
  <p:clrMapOvr>
    <a:masterClrMapping/>
  </p:clrMapOvr>
  <p:transition spd="slow">
    <p:cover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5733" y="245535"/>
            <a:ext cx="4580467" cy="462578"/>
            <a:chOff x="-889000" y="262468"/>
            <a:chExt cx="4580467" cy="462578"/>
          </a:xfrm>
        </p:grpSpPr>
        <p:cxnSp>
          <p:nvCxnSpPr>
            <p:cNvPr id="3" name="Straight Connector 2"/>
            <p:cNvCxnSpPr/>
            <p:nvPr/>
          </p:nvCxnSpPr>
          <p:spPr>
            <a:xfrm flipV="1">
              <a:off x="-812800" y="694269"/>
              <a:ext cx="4504267" cy="1"/>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4" name="Rounded Rectangle 3"/>
            <p:cNvSpPr/>
            <p:nvPr/>
          </p:nvSpPr>
          <p:spPr>
            <a:xfrm>
              <a:off x="-889000" y="262468"/>
              <a:ext cx="1363134" cy="431800"/>
            </a:xfrm>
            <a:prstGeom prst="round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atin typeface="Arial" panose="020B0604020202020204" pitchFamily="34" charset="0"/>
                  <a:cs typeface="Arial" panose="020B0604020202020204" pitchFamily="34" charset="0"/>
                </a:rPr>
                <a:t>Chương </a:t>
              </a:r>
              <a:r>
                <a:rPr lang="en-US" smtClean="0">
                  <a:latin typeface="Arial" panose="020B0604020202020204" pitchFamily="34" charset="0"/>
                  <a:cs typeface="Arial" panose="020B0604020202020204" pitchFamily="34" charset="0"/>
                </a:rPr>
                <a:t>3</a:t>
              </a:r>
              <a:endParaRPr lang="en-US">
                <a:latin typeface="Arial" panose="020B0604020202020204" pitchFamily="34" charset="0"/>
                <a:cs typeface="Arial" panose="020B0604020202020204" pitchFamily="34" charset="0"/>
              </a:endParaRPr>
            </a:p>
          </p:txBody>
        </p:sp>
        <p:sp>
          <p:nvSpPr>
            <p:cNvPr id="5" name="TextBox 4"/>
            <p:cNvSpPr txBox="1"/>
            <p:nvPr/>
          </p:nvSpPr>
          <p:spPr>
            <a:xfrm>
              <a:off x="550335" y="324936"/>
              <a:ext cx="3059043" cy="400110"/>
            </a:xfrm>
            <a:prstGeom prst="rect">
              <a:avLst/>
            </a:prstGeom>
            <a:noFill/>
          </p:spPr>
          <p:txBody>
            <a:bodyPr wrap="none" rtlCol="0">
              <a:spAutoFit/>
            </a:bodyPr>
            <a:lstStyle/>
            <a:p>
              <a:r>
                <a:rPr lang="en-US" sz="20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XÂY DỰNG ỨNG DỤNG</a:t>
              </a:r>
            </a:p>
          </p:txBody>
        </p:sp>
      </p:grpSp>
      <p:sp>
        <p:nvSpPr>
          <p:cNvPr id="6" name="TextBox 5"/>
          <p:cNvSpPr txBox="1"/>
          <p:nvPr/>
        </p:nvSpPr>
        <p:spPr>
          <a:xfrm>
            <a:off x="872068" y="984727"/>
            <a:ext cx="7752443" cy="461665"/>
          </a:xfrm>
          <a:prstGeom prst="rect">
            <a:avLst/>
          </a:prstGeom>
          <a:noFill/>
        </p:spPr>
        <p:txBody>
          <a:bodyPr wrap="none" rtlCol="0">
            <a:spAutoFit/>
          </a:bodyPr>
          <a:lstStyle/>
          <a:p>
            <a:r>
              <a:rPr lang="en-US" sz="24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3.4 </a:t>
            </a:r>
            <a:r>
              <a:rPr lang="vi-VN" sz="2400" b="1">
                <a:effectLst>
                  <a:outerShdw blurRad="38100" dist="38100" dir="2700000" algn="tl">
                    <a:srgbClr val="000000">
                      <a:alpha val="43137"/>
                    </a:srgbClr>
                  </a:outerShdw>
                </a:effectLst>
                <a:cs typeface="Arial" panose="020B0604020202020204" pitchFamily="34" charset="0"/>
              </a:rPr>
              <a:t>Đánh giá về kết quả và đề xuất hướng phát triển</a:t>
            </a:r>
            <a:endPar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3" name="TextBox 12"/>
          <p:cNvSpPr txBox="1"/>
          <p:nvPr/>
        </p:nvSpPr>
        <p:spPr>
          <a:xfrm>
            <a:off x="1257301" y="1354059"/>
            <a:ext cx="7470140" cy="461665"/>
          </a:xfrm>
          <a:prstGeom prst="rect">
            <a:avLst/>
          </a:prstGeom>
          <a:noFill/>
        </p:spPr>
        <p:txBody>
          <a:bodyPr wrap="square" rtlCol="0">
            <a:spAutoFit/>
          </a:bodyPr>
          <a:lstStyle/>
          <a:p>
            <a:r>
              <a:rPr lang="vi-VN" sz="2400" b="1">
                <a:solidFill>
                  <a:srgbClr val="0000CC"/>
                </a:solidFill>
                <a:effectLst>
                  <a:outerShdw blurRad="38100" dist="38100" dir="2700000" algn="tl">
                    <a:srgbClr val="000000">
                      <a:alpha val="43137"/>
                    </a:srgbClr>
                  </a:outerShdw>
                </a:effectLst>
                <a:cs typeface="Arial" panose="020B0604020202020204" pitchFamily="34" charset="0"/>
              </a:rPr>
              <a:t>3.4.1.	Kết quả đạt được</a:t>
            </a:r>
            <a:endPar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10" name="Group 9"/>
          <p:cNvGrpSpPr/>
          <p:nvPr/>
        </p:nvGrpSpPr>
        <p:grpSpPr>
          <a:xfrm>
            <a:off x="542245" y="1815724"/>
            <a:ext cx="8042956" cy="4784982"/>
            <a:chOff x="542245" y="1815724"/>
            <a:chExt cx="8042956" cy="4784982"/>
          </a:xfrm>
        </p:grpSpPr>
        <p:pic>
          <p:nvPicPr>
            <p:cNvPr id="9" name="Picture 8"/>
            <p:cNvPicPr/>
            <p:nvPr/>
          </p:nvPicPr>
          <p:blipFill rotWithShape="1">
            <a:blip r:embed="rId2"/>
            <a:srcRect r="486"/>
            <a:stretch/>
          </p:blipFill>
          <p:spPr>
            <a:xfrm>
              <a:off x="542245" y="1815724"/>
              <a:ext cx="8042956" cy="4328160"/>
            </a:xfrm>
            <a:prstGeom prst="rect">
              <a:avLst/>
            </a:prstGeom>
          </p:spPr>
        </p:pic>
        <p:sp>
          <p:nvSpPr>
            <p:cNvPr id="8" name="Rectangle 7"/>
            <p:cNvSpPr/>
            <p:nvPr/>
          </p:nvSpPr>
          <p:spPr>
            <a:xfrm>
              <a:off x="3459546" y="6231374"/>
              <a:ext cx="2021707" cy="369332"/>
            </a:xfrm>
            <a:prstGeom prst="rect">
              <a:avLst/>
            </a:prstGeom>
          </p:spPr>
          <p:txBody>
            <a:bodyPr wrap="none">
              <a:spAutoFit/>
            </a:bodyPr>
            <a:lstStyle/>
            <a:p>
              <a:r>
                <a:rPr lang="en-US">
                  <a:latin typeface="Times New Roman" panose="02020603050405020304" pitchFamily="18" charset="0"/>
                  <a:ea typeface="Calibri" panose="020F0502020204030204" pitchFamily="34" charset="0"/>
                </a:rPr>
                <a:t>Giao diện ứng dụng</a:t>
              </a:r>
              <a:endParaRPr lang="en-US"/>
            </a:p>
          </p:txBody>
        </p:sp>
      </p:grpSp>
    </p:spTree>
    <p:extLst>
      <p:ext uri="{BB962C8B-B14F-4D97-AF65-F5344CB8AC3E}">
        <p14:creationId xmlns:p14="http://schemas.microsoft.com/office/powerpoint/2010/main" val="3820435083"/>
      </p:ext>
    </p:extLst>
  </p:cSld>
  <p:clrMapOvr>
    <a:masterClrMapping/>
  </p:clrMapOvr>
  <p:transition spd="slow">
    <p:cover dir="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1869" y="304800"/>
            <a:ext cx="4240263"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TRƯỜNG ĐẠI HỌC TRẦN ĐẠI NGHĨA</a:t>
            </a:r>
          </a:p>
        </p:txBody>
      </p:sp>
      <p:sp>
        <p:nvSpPr>
          <p:cNvPr id="5" name="TextBox 4"/>
          <p:cNvSpPr txBox="1"/>
          <p:nvPr/>
        </p:nvSpPr>
        <p:spPr>
          <a:xfrm>
            <a:off x="2733484" y="674132"/>
            <a:ext cx="3677032"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KHOA CÔNG NGHỆ THÔNG TIN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778" y="1111197"/>
            <a:ext cx="914444" cy="914444"/>
          </a:xfrm>
          <a:prstGeom prst="rect">
            <a:avLst/>
          </a:prstGeom>
        </p:spPr>
      </p:pic>
      <p:sp>
        <p:nvSpPr>
          <p:cNvPr id="7" name="TextBox 6"/>
          <p:cNvSpPr txBox="1"/>
          <p:nvPr/>
        </p:nvSpPr>
        <p:spPr>
          <a:xfrm>
            <a:off x="3197264" y="2536800"/>
            <a:ext cx="2749471" cy="461665"/>
          </a:xfrm>
          <a:prstGeom prst="rect">
            <a:avLst/>
          </a:prstGeom>
          <a:noFill/>
        </p:spPr>
        <p:txBody>
          <a:bodyPr wrap="none" rtlCol="0">
            <a:spAutoFit/>
          </a:bodyPr>
          <a:lstStyle/>
          <a:p>
            <a:r>
              <a:rPr lang="en-US" sz="2400" b="1">
                <a:latin typeface="Arial" panose="020B0604020202020204" pitchFamily="34" charset="0"/>
                <a:cs typeface="Arial" panose="020B0604020202020204" pitchFamily="34" charset="0"/>
              </a:rPr>
              <a:t>ĐỒ ÁN MÔN HỌC</a:t>
            </a:r>
          </a:p>
        </p:txBody>
      </p:sp>
      <p:sp>
        <p:nvSpPr>
          <p:cNvPr id="8" name="TextBox 7"/>
          <p:cNvSpPr txBox="1"/>
          <p:nvPr/>
        </p:nvSpPr>
        <p:spPr>
          <a:xfrm>
            <a:off x="1840707" y="3278790"/>
            <a:ext cx="5462586" cy="461665"/>
          </a:xfrm>
          <a:prstGeom prst="rect">
            <a:avLst/>
          </a:prstGeom>
          <a:noFill/>
        </p:spPr>
        <p:txBody>
          <a:bodyPr wrap="none" rtlCol="0">
            <a:spAutoFit/>
          </a:bodyPr>
          <a:lstStyle/>
          <a:p>
            <a:r>
              <a:rPr lang="en-US" sz="2400" b="1">
                <a:latin typeface="Arial" panose="020B0604020202020204" pitchFamily="34" charset="0"/>
                <a:cs typeface="Arial" panose="020B0604020202020204" pitchFamily="34" charset="0"/>
              </a:rPr>
              <a:t>HỌC PHẦN: NHẬP MÔN XỬ LÝ ẢNH</a:t>
            </a:r>
          </a:p>
        </p:txBody>
      </p:sp>
      <p:sp>
        <p:nvSpPr>
          <p:cNvPr id="11" name="TextBox 10"/>
          <p:cNvSpPr txBox="1"/>
          <p:nvPr/>
        </p:nvSpPr>
        <p:spPr>
          <a:xfrm>
            <a:off x="14421" y="4491800"/>
            <a:ext cx="9115159" cy="1200329"/>
          </a:xfrm>
          <a:prstGeom prst="rect">
            <a:avLst/>
          </a:prstGeom>
          <a:noFill/>
        </p:spPr>
        <p:txBody>
          <a:bodyPr wrap="square" rtlCol="0">
            <a:spAutoFit/>
          </a:bodyPr>
          <a:lstStyle/>
          <a:p>
            <a:pPr algn="ctr"/>
            <a:r>
              <a:rPr lang="en-US" sz="2400" b="1">
                <a:latin typeface="Arial" panose="020B0604020202020204" pitchFamily="34" charset="0"/>
                <a:cs typeface="Arial" panose="020B0604020202020204" pitchFamily="34" charset="0"/>
              </a:rPr>
              <a:t>TÌM HIỂU THƯ VIỆN OPENCV, NGÔN NGỮ LẬP TRÌNH PYTHON VÀ VIẾT ỨNG DỤNG NHẬN DIỆN LÀN ĐƯỜNG CHO XE TỰ LÁI</a:t>
            </a:r>
            <a:endParaRPr lang="en-US" sz="2400">
              <a:latin typeface="Arial" panose="020B0604020202020204" pitchFamily="34" charset="0"/>
              <a:cs typeface="Arial" panose="020B0604020202020204" pitchFamily="34" charset="0"/>
            </a:endParaRPr>
          </a:p>
        </p:txBody>
      </p:sp>
      <p:sp>
        <p:nvSpPr>
          <p:cNvPr id="12" name="TextBox 11"/>
          <p:cNvSpPr txBox="1"/>
          <p:nvPr/>
        </p:nvSpPr>
        <p:spPr>
          <a:xfrm>
            <a:off x="63972" y="4019856"/>
            <a:ext cx="1295547" cy="461665"/>
          </a:xfrm>
          <a:prstGeom prst="rect">
            <a:avLst/>
          </a:prstGeom>
          <a:noFill/>
        </p:spPr>
        <p:txBody>
          <a:bodyPr wrap="none" rtlCol="0">
            <a:spAutoFit/>
          </a:bodyPr>
          <a:lstStyle/>
          <a:p>
            <a:r>
              <a:rPr lang="en-US" sz="2400" b="1">
                <a:latin typeface="Arial" panose="020B0604020202020204" pitchFamily="34" charset="0"/>
                <a:cs typeface="Arial" panose="020B0604020202020204" pitchFamily="34" charset="0"/>
              </a:rPr>
              <a:t>ĐỀ TÀI:</a:t>
            </a:r>
          </a:p>
        </p:txBody>
      </p:sp>
    </p:spTree>
    <p:extLst>
      <p:ext uri="{BB962C8B-B14F-4D97-AF65-F5344CB8AC3E}">
        <p14:creationId xmlns:p14="http://schemas.microsoft.com/office/powerpoint/2010/main" val="17010456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5733" y="245535"/>
            <a:ext cx="4580467" cy="462578"/>
            <a:chOff x="-889000" y="262468"/>
            <a:chExt cx="4580467" cy="462578"/>
          </a:xfrm>
        </p:grpSpPr>
        <p:cxnSp>
          <p:nvCxnSpPr>
            <p:cNvPr id="3" name="Straight Connector 2"/>
            <p:cNvCxnSpPr/>
            <p:nvPr/>
          </p:nvCxnSpPr>
          <p:spPr>
            <a:xfrm flipV="1">
              <a:off x="-812800" y="694269"/>
              <a:ext cx="4504267" cy="1"/>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4" name="Rounded Rectangle 3"/>
            <p:cNvSpPr/>
            <p:nvPr/>
          </p:nvSpPr>
          <p:spPr>
            <a:xfrm>
              <a:off x="-889000" y="262468"/>
              <a:ext cx="1363134" cy="431800"/>
            </a:xfrm>
            <a:prstGeom prst="round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atin typeface="Arial" panose="020B0604020202020204" pitchFamily="34" charset="0"/>
                  <a:cs typeface="Arial" panose="020B0604020202020204" pitchFamily="34" charset="0"/>
                </a:rPr>
                <a:t>Chương </a:t>
              </a:r>
              <a:r>
                <a:rPr lang="en-US" smtClean="0">
                  <a:latin typeface="Arial" panose="020B0604020202020204" pitchFamily="34" charset="0"/>
                  <a:cs typeface="Arial" panose="020B0604020202020204" pitchFamily="34" charset="0"/>
                </a:rPr>
                <a:t>3</a:t>
              </a:r>
              <a:endParaRPr lang="en-US">
                <a:latin typeface="Arial" panose="020B0604020202020204" pitchFamily="34" charset="0"/>
                <a:cs typeface="Arial" panose="020B0604020202020204" pitchFamily="34" charset="0"/>
              </a:endParaRPr>
            </a:p>
          </p:txBody>
        </p:sp>
        <p:sp>
          <p:nvSpPr>
            <p:cNvPr id="5" name="TextBox 4"/>
            <p:cNvSpPr txBox="1"/>
            <p:nvPr/>
          </p:nvSpPr>
          <p:spPr>
            <a:xfrm>
              <a:off x="550335" y="324936"/>
              <a:ext cx="3059043" cy="400110"/>
            </a:xfrm>
            <a:prstGeom prst="rect">
              <a:avLst/>
            </a:prstGeom>
            <a:noFill/>
          </p:spPr>
          <p:txBody>
            <a:bodyPr wrap="none" rtlCol="0">
              <a:spAutoFit/>
            </a:bodyPr>
            <a:lstStyle/>
            <a:p>
              <a:r>
                <a:rPr lang="en-US" sz="20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XÂY DỰNG ỨNG DỤNG</a:t>
              </a:r>
            </a:p>
          </p:txBody>
        </p:sp>
      </p:grpSp>
      <p:sp>
        <p:nvSpPr>
          <p:cNvPr id="6" name="TextBox 5"/>
          <p:cNvSpPr txBox="1"/>
          <p:nvPr/>
        </p:nvSpPr>
        <p:spPr>
          <a:xfrm>
            <a:off x="872068" y="984727"/>
            <a:ext cx="7752443" cy="461665"/>
          </a:xfrm>
          <a:prstGeom prst="rect">
            <a:avLst/>
          </a:prstGeom>
          <a:noFill/>
        </p:spPr>
        <p:txBody>
          <a:bodyPr wrap="none" rtlCol="0">
            <a:spAutoFit/>
          </a:bodyPr>
          <a:lstStyle/>
          <a:p>
            <a:r>
              <a:rPr lang="en-US" sz="24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3.4 </a:t>
            </a:r>
            <a:r>
              <a:rPr lang="vi-VN" sz="2400" b="1">
                <a:effectLst>
                  <a:outerShdw blurRad="38100" dist="38100" dir="2700000" algn="tl">
                    <a:srgbClr val="000000">
                      <a:alpha val="43137"/>
                    </a:srgbClr>
                  </a:outerShdw>
                </a:effectLst>
                <a:cs typeface="Arial" panose="020B0604020202020204" pitchFamily="34" charset="0"/>
              </a:rPr>
              <a:t>Đánh giá về kết quả và đề xuất hướng phát triển</a:t>
            </a:r>
            <a:endPar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3" name="TextBox 12"/>
          <p:cNvSpPr txBox="1"/>
          <p:nvPr/>
        </p:nvSpPr>
        <p:spPr>
          <a:xfrm>
            <a:off x="1257301" y="1354059"/>
            <a:ext cx="7470140" cy="461665"/>
          </a:xfrm>
          <a:prstGeom prst="rect">
            <a:avLst/>
          </a:prstGeom>
          <a:noFill/>
        </p:spPr>
        <p:txBody>
          <a:bodyPr wrap="square" rtlCol="0">
            <a:spAutoFit/>
          </a:bodyPr>
          <a:lstStyle/>
          <a:p>
            <a:r>
              <a:rPr lang="vi-VN" sz="2400" b="1">
                <a:solidFill>
                  <a:srgbClr val="0000CC"/>
                </a:solidFill>
                <a:effectLst>
                  <a:outerShdw blurRad="38100" dist="38100" dir="2700000" algn="tl">
                    <a:srgbClr val="000000">
                      <a:alpha val="43137"/>
                    </a:srgbClr>
                  </a:outerShdw>
                </a:effectLst>
                <a:cs typeface="Arial" panose="020B0604020202020204" pitchFamily="34" charset="0"/>
              </a:rPr>
              <a:t>3.4.1.	Kết quả đạt được</a:t>
            </a:r>
            <a:endPar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12" name="Group 11"/>
          <p:cNvGrpSpPr/>
          <p:nvPr/>
        </p:nvGrpSpPr>
        <p:grpSpPr>
          <a:xfrm>
            <a:off x="422850" y="2185056"/>
            <a:ext cx="8289598" cy="4121010"/>
            <a:chOff x="422850" y="2185056"/>
            <a:chExt cx="8289598" cy="4121010"/>
          </a:xfrm>
        </p:grpSpPr>
        <p:pic>
          <p:nvPicPr>
            <p:cNvPr id="11" name="Picture 10"/>
            <p:cNvPicPr/>
            <p:nvPr/>
          </p:nvPicPr>
          <p:blipFill>
            <a:blip r:embed="rId2"/>
            <a:stretch>
              <a:fillRect/>
            </a:stretch>
          </p:blipFill>
          <p:spPr>
            <a:xfrm>
              <a:off x="422850" y="2185056"/>
              <a:ext cx="8289598" cy="3676333"/>
            </a:xfrm>
            <a:prstGeom prst="rect">
              <a:avLst/>
            </a:prstGeom>
          </p:spPr>
        </p:pic>
        <p:sp>
          <p:nvSpPr>
            <p:cNvPr id="7" name="Rectangle 6"/>
            <p:cNvSpPr/>
            <p:nvPr/>
          </p:nvSpPr>
          <p:spPr>
            <a:xfrm>
              <a:off x="2253477" y="5936734"/>
              <a:ext cx="4281941" cy="369332"/>
            </a:xfrm>
            <a:prstGeom prst="rect">
              <a:avLst/>
            </a:prstGeom>
          </p:spPr>
          <p:txBody>
            <a:bodyPr wrap="none">
              <a:spAutoFit/>
            </a:bodyPr>
            <a:lstStyle/>
            <a:p>
              <a:r>
                <a:rPr lang="en-US" smtClean="0">
                  <a:latin typeface="Times New Roman" panose="02020603050405020304" pitchFamily="18" charset="0"/>
                  <a:ea typeface="Calibri" panose="020F0502020204030204" pitchFamily="34" charset="0"/>
                </a:rPr>
                <a:t>Nhận </a:t>
              </a:r>
              <a:r>
                <a:rPr lang="en-US">
                  <a:latin typeface="Times New Roman" panose="02020603050405020304" pitchFamily="18" charset="0"/>
                  <a:ea typeface="Calibri" panose="020F0502020204030204" pitchFamily="34" charset="0"/>
                </a:rPr>
                <a:t>diện làn đường với tuyến đường thẳng</a:t>
              </a:r>
              <a:endParaRPr lang="en-US"/>
            </a:p>
          </p:txBody>
        </p:sp>
      </p:grpSp>
    </p:spTree>
    <p:extLst>
      <p:ext uri="{BB962C8B-B14F-4D97-AF65-F5344CB8AC3E}">
        <p14:creationId xmlns:p14="http://schemas.microsoft.com/office/powerpoint/2010/main" val="16737126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5733" y="245535"/>
            <a:ext cx="4580467" cy="462578"/>
            <a:chOff x="-889000" y="262468"/>
            <a:chExt cx="4580467" cy="462578"/>
          </a:xfrm>
        </p:grpSpPr>
        <p:cxnSp>
          <p:nvCxnSpPr>
            <p:cNvPr id="3" name="Straight Connector 2"/>
            <p:cNvCxnSpPr/>
            <p:nvPr/>
          </p:nvCxnSpPr>
          <p:spPr>
            <a:xfrm flipV="1">
              <a:off x="-812800" y="694269"/>
              <a:ext cx="4504267" cy="1"/>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4" name="Rounded Rectangle 3"/>
            <p:cNvSpPr/>
            <p:nvPr/>
          </p:nvSpPr>
          <p:spPr>
            <a:xfrm>
              <a:off x="-889000" y="262468"/>
              <a:ext cx="1363134" cy="431800"/>
            </a:xfrm>
            <a:prstGeom prst="round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atin typeface="Arial" panose="020B0604020202020204" pitchFamily="34" charset="0"/>
                  <a:cs typeface="Arial" panose="020B0604020202020204" pitchFamily="34" charset="0"/>
                </a:rPr>
                <a:t>Chương </a:t>
              </a:r>
              <a:r>
                <a:rPr lang="en-US" smtClean="0">
                  <a:latin typeface="Arial" panose="020B0604020202020204" pitchFamily="34" charset="0"/>
                  <a:cs typeface="Arial" panose="020B0604020202020204" pitchFamily="34" charset="0"/>
                </a:rPr>
                <a:t>3</a:t>
              </a:r>
              <a:endParaRPr lang="en-US">
                <a:latin typeface="Arial" panose="020B0604020202020204" pitchFamily="34" charset="0"/>
                <a:cs typeface="Arial" panose="020B0604020202020204" pitchFamily="34" charset="0"/>
              </a:endParaRPr>
            </a:p>
          </p:txBody>
        </p:sp>
        <p:sp>
          <p:nvSpPr>
            <p:cNvPr id="5" name="TextBox 4"/>
            <p:cNvSpPr txBox="1"/>
            <p:nvPr/>
          </p:nvSpPr>
          <p:spPr>
            <a:xfrm>
              <a:off x="550335" y="324936"/>
              <a:ext cx="3059043" cy="400110"/>
            </a:xfrm>
            <a:prstGeom prst="rect">
              <a:avLst/>
            </a:prstGeom>
            <a:noFill/>
          </p:spPr>
          <p:txBody>
            <a:bodyPr wrap="none" rtlCol="0">
              <a:spAutoFit/>
            </a:bodyPr>
            <a:lstStyle/>
            <a:p>
              <a:r>
                <a:rPr lang="en-US" sz="20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XÂY DỰNG ỨNG DỤNG</a:t>
              </a:r>
            </a:p>
          </p:txBody>
        </p:sp>
      </p:grpSp>
      <p:sp>
        <p:nvSpPr>
          <p:cNvPr id="6" name="TextBox 5"/>
          <p:cNvSpPr txBox="1"/>
          <p:nvPr/>
        </p:nvSpPr>
        <p:spPr>
          <a:xfrm>
            <a:off x="872068" y="984727"/>
            <a:ext cx="7752443" cy="461665"/>
          </a:xfrm>
          <a:prstGeom prst="rect">
            <a:avLst/>
          </a:prstGeom>
          <a:noFill/>
        </p:spPr>
        <p:txBody>
          <a:bodyPr wrap="none" rtlCol="0">
            <a:spAutoFit/>
          </a:bodyPr>
          <a:lstStyle/>
          <a:p>
            <a:r>
              <a:rPr lang="en-US" sz="24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3.4 </a:t>
            </a:r>
            <a:r>
              <a:rPr lang="vi-VN" sz="2400" b="1">
                <a:effectLst>
                  <a:outerShdw blurRad="38100" dist="38100" dir="2700000" algn="tl">
                    <a:srgbClr val="000000">
                      <a:alpha val="43137"/>
                    </a:srgbClr>
                  </a:outerShdw>
                </a:effectLst>
                <a:cs typeface="Arial" panose="020B0604020202020204" pitchFamily="34" charset="0"/>
              </a:rPr>
              <a:t>Đánh giá về kết quả và đề xuất hướng phát triển</a:t>
            </a:r>
            <a:endPar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3" name="TextBox 12"/>
          <p:cNvSpPr txBox="1"/>
          <p:nvPr/>
        </p:nvSpPr>
        <p:spPr>
          <a:xfrm>
            <a:off x="1257301" y="1354059"/>
            <a:ext cx="7470140" cy="461665"/>
          </a:xfrm>
          <a:prstGeom prst="rect">
            <a:avLst/>
          </a:prstGeom>
          <a:noFill/>
        </p:spPr>
        <p:txBody>
          <a:bodyPr wrap="square" rtlCol="0">
            <a:spAutoFit/>
          </a:bodyPr>
          <a:lstStyle/>
          <a:p>
            <a:r>
              <a:rPr lang="vi-VN" sz="2400" b="1">
                <a:solidFill>
                  <a:srgbClr val="0000CC"/>
                </a:solidFill>
                <a:effectLst>
                  <a:outerShdw blurRad="38100" dist="38100" dir="2700000" algn="tl">
                    <a:srgbClr val="000000">
                      <a:alpha val="43137"/>
                    </a:srgbClr>
                  </a:outerShdw>
                </a:effectLst>
                <a:cs typeface="Arial" panose="020B0604020202020204" pitchFamily="34" charset="0"/>
              </a:rPr>
              <a:t>3.4.1.	Kết quả đạt được</a:t>
            </a:r>
            <a:endPar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10" name="Group 9"/>
          <p:cNvGrpSpPr/>
          <p:nvPr/>
        </p:nvGrpSpPr>
        <p:grpSpPr>
          <a:xfrm>
            <a:off x="326676" y="1815724"/>
            <a:ext cx="8670003" cy="4522992"/>
            <a:chOff x="326676" y="1815724"/>
            <a:chExt cx="8670003" cy="4522992"/>
          </a:xfrm>
        </p:grpSpPr>
        <p:pic>
          <p:nvPicPr>
            <p:cNvPr id="8" name="Picture 7"/>
            <p:cNvPicPr>
              <a:picLocks noChangeAspect="1"/>
            </p:cNvPicPr>
            <p:nvPr/>
          </p:nvPicPr>
          <p:blipFill>
            <a:blip r:embed="rId2"/>
            <a:stretch>
              <a:fillRect/>
            </a:stretch>
          </p:blipFill>
          <p:spPr>
            <a:xfrm>
              <a:off x="326676" y="1815724"/>
              <a:ext cx="8670003" cy="4061327"/>
            </a:xfrm>
            <a:prstGeom prst="rect">
              <a:avLst/>
            </a:prstGeom>
          </p:spPr>
        </p:pic>
        <p:sp>
          <p:nvSpPr>
            <p:cNvPr id="9" name="Rectangle 8"/>
            <p:cNvSpPr/>
            <p:nvPr/>
          </p:nvSpPr>
          <p:spPr>
            <a:xfrm>
              <a:off x="1720428" y="5938606"/>
              <a:ext cx="5150769" cy="400110"/>
            </a:xfrm>
            <a:prstGeom prst="rect">
              <a:avLst/>
            </a:prstGeom>
          </p:spPr>
          <p:txBody>
            <a:bodyPr wrap="none">
              <a:spAutoFit/>
            </a:bodyPr>
            <a:lstStyle/>
            <a:p>
              <a:r>
                <a:rPr lang="en-US" sz="2000" smtClean="0">
                  <a:latin typeface="Arial" panose="020B0604020202020204" pitchFamily="34" charset="0"/>
                  <a:ea typeface="Calibri" panose="020F0502020204030204" pitchFamily="34" charset="0"/>
                  <a:cs typeface="Arial" panose="020B0604020202020204" pitchFamily="34" charset="0"/>
                </a:rPr>
                <a:t>Nhận </a:t>
              </a:r>
              <a:r>
                <a:rPr lang="en-US" sz="2000">
                  <a:latin typeface="Arial" panose="020B0604020202020204" pitchFamily="34" charset="0"/>
                  <a:ea typeface="Calibri" panose="020F0502020204030204" pitchFamily="34" charset="0"/>
                  <a:cs typeface="Arial" panose="020B0604020202020204" pitchFamily="34" charset="0"/>
                </a:rPr>
                <a:t>diện làn đường với tuyến đường cong</a:t>
              </a:r>
              <a:endParaRPr lang="en-US" sz="200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192040663"/>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5733" y="245535"/>
            <a:ext cx="4580467" cy="462578"/>
            <a:chOff x="-889000" y="262468"/>
            <a:chExt cx="4580467" cy="462578"/>
          </a:xfrm>
        </p:grpSpPr>
        <p:cxnSp>
          <p:nvCxnSpPr>
            <p:cNvPr id="3" name="Straight Connector 2"/>
            <p:cNvCxnSpPr/>
            <p:nvPr/>
          </p:nvCxnSpPr>
          <p:spPr>
            <a:xfrm flipV="1">
              <a:off x="-812800" y="694269"/>
              <a:ext cx="4504267" cy="1"/>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4" name="Rounded Rectangle 3"/>
            <p:cNvSpPr/>
            <p:nvPr/>
          </p:nvSpPr>
          <p:spPr>
            <a:xfrm>
              <a:off x="-889000" y="262468"/>
              <a:ext cx="1363134" cy="431800"/>
            </a:xfrm>
            <a:prstGeom prst="round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atin typeface="Arial" panose="020B0604020202020204" pitchFamily="34" charset="0"/>
                  <a:cs typeface="Arial" panose="020B0604020202020204" pitchFamily="34" charset="0"/>
                </a:rPr>
                <a:t>Chương </a:t>
              </a:r>
              <a:r>
                <a:rPr lang="en-US" smtClean="0">
                  <a:latin typeface="Arial" panose="020B0604020202020204" pitchFamily="34" charset="0"/>
                  <a:cs typeface="Arial" panose="020B0604020202020204" pitchFamily="34" charset="0"/>
                </a:rPr>
                <a:t>3</a:t>
              </a:r>
              <a:endParaRPr lang="en-US">
                <a:latin typeface="Arial" panose="020B0604020202020204" pitchFamily="34" charset="0"/>
                <a:cs typeface="Arial" panose="020B0604020202020204" pitchFamily="34" charset="0"/>
              </a:endParaRPr>
            </a:p>
          </p:txBody>
        </p:sp>
        <p:sp>
          <p:nvSpPr>
            <p:cNvPr id="5" name="TextBox 4"/>
            <p:cNvSpPr txBox="1"/>
            <p:nvPr/>
          </p:nvSpPr>
          <p:spPr>
            <a:xfrm>
              <a:off x="550335" y="324936"/>
              <a:ext cx="3059043" cy="400110"/>
            </a:xfrm>
            <a:prstGeom prst="rect">
              <a:avLst/>
            </a:prstGeom>
            <a:noFill/>
          </p:spPr>
          <p:txBody>
            <a:bodyPr wrap="none" rtlCol="0">
              <a:spAutoFit/>
            </a:bodyPr>
            <a:lstStyle/>
            <a:p>
              <a:r>
                <a:rPr lang="en-US" sz="20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XÂY DỰNG ỨNG DỤNG</a:t>
              </a:r>
            </a:p>
          </p:txBody>
        </p:sp>
      </p:grpSp>
      <p:sp>
        <p:nvSpPr>
          <p:cNvPr id="6" name="TextBox 5"/>
          <p:cNvSpPr txBox="1"/>
          <p:nvPr/>
        </p:nvSpPr>
        <p:spPr>
          <a:xfrm>
            <a:off x="872068" y="984727"/>
            <a:ext cx="7752443" cy="461665"/>
          </a:xfrm>
          <a:prstGeom prst="rect">
            <a:avLst/>
          </a:prstGeom>
          <a:noFill/>
        </p:spPr>
        <p:txBody>
          <a:bodyPr wrap="none" rtlCol="0">
            <a:spAutoFit/>
          </a:bodyPr>
          <a:lstStyle/>
          <a:p>
            <a:r>
              <a:rPr lang="en-US" sz="24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3.4 </a:t>
            </a:r>
            <a:r>
              <a:rPr lang="vi-VN" sz="2400" b="1">
                <a:effectLst>
                  <a:outerShdw blurRad="38100" dist="38100" dir="2700000" algn="tl">
                    <a:srgbClr val="000000">
                      <a:alpha val="43137"/>
                    </a:srgbClr>
                  </a:outerShdw>
                </a:effectLst>
                <a:cs typeface="Arial" panose="020B0604020202020204" pitchFamily="34" charset="0"/>
              </a:rPr>
              <a:t>Đánh giá về kết quả và đề xuất hướng phát triển</a:t>
            </a:r>
            <a:endPar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3" name="TextBox 12"/>
          <p:cNvSpPr txBox="1"/>
          <p:nvPr/>
        </p:nvSpPr>
        <p:spPr>
          <a:xfrm>
            <a:off x="1257301" y="1354059"/>
            <a:ext cx="7470140" cy="461665"/>
          </a:xfrm>
          <a:prstGeom prst="rect">
            <a:avLst/>
          </a:prstGeom>
          <a:noFill/>
        </p:spPr>
        <p:txBody>
          <a:bodyPr wrap="square" rtlCol="0">
            <a:spAutoFit/>
          </a:bodyPr>
          <a:lstStyle/>
          <a:p>
            <a:r>
              <a:rPr lang="vi-VN" sz="2400" b="1" smtClean="0">
                <a:solidFill>
                  <a:srgbClr val="0000CC"/>
                </a:solidFill>
                <a:effectLst>
                  <a:outerShdw blurRad="38100" dist="38100" dir="2700000" algn="tl">
                    <a:srgbClr val="000000">
                      <a:alpha val="43137"/>
                    </a:srgbClr>
                  </a:outerShdw>
                </a:effectLst>
                <a:cs typeface="Arial" panose="020B0604020202020204" pitchFamily="34" charset="0"/>
              </a:rPr>
              <a:t>3.4.</a:t>
            </a:r>
            <a:r>
              <a:rPr lang="en-US" sz="2400" b="1" smtClean="0">
                <a:solidFill>
                  <a:srgbClr val="0000CC"/>
                </a:solidFill>
                <a:effectLst>
                  <a:outerShdw blurRad="38100" dist="38100" dir="2700000" algn="tl">
                    <a:srgbClr val="000000">
                      <a:alpha val="43137"/>
                    </a:srgbClr>
                  </a:outerShdw>
                </a:effectLst>
                <a:cs typeface="Arial" panose="020B0604020202020204" pitchFamily="34" charset="0"/>
              </a:rPr>
              <a:t>2</a:t>
            </a:r>
            <a:r>
              <a:rPr lang="vi-VN" sz="2400" b="1" smtClean="0">
                <a:solidFill>
                  <a:srgbClr val="0000CC"/>
                </a:solidFill>
                <a:effectLst>
                  <a:outerShdw blurRad="38100" dist="38100" dir="2700000" algn="tl">
                    <a:srgbClr val="000000">
                      <a:alpha val="43137"/>
                    </a:srgbClr>
                  </a:outerShdw>
                </a:effectLst>
                <a:cs typeface="Arial" panose="020B0604020202020204" pitchFamily="34" charset="0"/>
              </a:rPr>
              <a:t>.</a:t>
            </a:r>
            <a:r>
              <a:rPr lang="vi-VN" sz="2400" b="1">
                <a:solidFill>
                  <a:srgbClr val="0000CC"/>
                </a:solidFill>
                <a:effectLst>
                  <a:outerShdw blurRad="38100" dist="38100" dir="2700000" algn="tl">
                    <a:srgbClr val="000000">
                      <a:alpha val="43137"/>
                    </a:srgbClr>
                  </a:outerShdw>
                </a:effectLst>
                <a:cs typeface="Arial" panose="020B0604020202020204" pitchFamily="34" charset="0"/>
              </a:rPr>
              <a:t>	Hạn chế</a:t>
            </a:r>
            <a:endPar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Rectangle 6"/>
          <p:cNvSpPr/>
          <p:nvPr/>
        </p:nvSpPr>
        <p:spPr>
          <a:xfrm>
            <a:off x="479213" y="2303235"/>
            <a:ext cx="7364307" cy="3016210"/>
          </a:xfrm>
          <a:prstGeom prst="rect">
            <a:avLst/>
          </a:prstGeom>
        </p:spPr>
        <p:txBody>
          <a:bodyPr wrap="square">
            <a:spAutoFit/>
          </a:bodyPr>
          <a:lstStyle/>
          <a:p>
            <a:pPr marL="342900" lvl="0" indent="-342900" algn="just">
              <a:lnSpc>
                <a:spcPct val="150000"/>
              </a:lnSpc>
              <a:spcBef>
                <a:spcPts val="600"/>
              </a:spcBef>
              <a:spcAft>
                <a:spcPts val="0"/>
              </a:spcAft>
              <a:buFont typeface="Courier New" panose="02070309020205020404" pitchFamily="49" charset="0"/>
              <a:buChar char="­"/>
              <a:tabLst>
                <a:tab pos="228600" algn="l"/>
                <a:tab pos="457200" algn="l"/>
              </a:tabLst>
            </a:pPr>
            <a:r>
              <a:rPr lang="en-US" sz="2400">
                <a:latin typeface="Arial" panose="020B0604020202020204" pitchFamily="34" charset="0"/>
                <a:ea typeface="Calibri" panose="020F0502020204030204" pitchFamily="34" charset="0"/>
                <a:cs typeface="Arial" panose="020B0604020202020204" pitchFamily="34" charset="0"/>
              </a:rPr>
              <a:t>Kết quả nhận diện ở các tuyến đường cong còn hạn chế.</a:t>
            </a:r>
          </a:p>
          <a:p>
            <a:pPr marL="342900" lvl="0" indent="-342900" algn="just">
              <a:lnSpc>
                <a:spcPct val="150000"/>
              </a:lnSpc>
              <a:spcBef>
                <a:spcPts val="600"/>
              </a:spcBef>
              <a:spcAft>
                <a:spcPts val="0"/>
              </a:spcAft>
              <a:buFont typeface="Courier New" panose="02070309020205020404" pitchFamily="49" charset="0"/>
              <a:buChar char="­"/>
              <a:tabLst>
                <a:tab pos="228600" algn="l"/>
                <a:tab pos="457200" algn="l"/>
              </a:tabLst>
            </a:pPr>
            <a:r>
              <a:rPr lang="en-US" sz="2400">
                <a:latin typeface="Arial" panose="020B0604020202020204" pitchFamily="34" charset="0"/>
                <a:ea typeface="Calibri" panose="020F0502020204030204" pitchFamily="34" charset="0"/>
                <a:cs typeface="Arial" panose="020B0604020202020204" pitchFamily="34" charset="0"/>
              </a:rPr>
              <a:t>Phát hiện và nhận diện sẽ gặp khó khăn khi có vật thể che đi lane đường, lane mờ.</a:t>
            </a:r>
          </a:p>
          <a:p>
            <a:pPr marL="342900" lvl="0" indent="-342900" algn="just">
              <a:lnSpc>
                <a:spcPct val="150000"/>
              </a:lnSpc>
              <a:spcBef>
                <a:spcPts val="600"/>
              </a:spcBef>
              <a:spcAft>
                <a:spcPts val="600"/>
              </a:spcAft>
              <a:buFont typeface="Courier New" panose="02070309020205020404" pitchFamily="49" charset="0"/>
              <a:buChar char="­"/>
              <a:tabLst>
                <a:tab pos="228600" algn="l"/>
                <a:tab pos="457200" algn="l"/>
              </a:tabLst>
            </a:pPr>
            <a:r>
              <a:rPr lang="en-US" sz="2400">
                <a:latin typeface="Arial" panose="020B0604020202020204" pitchFamily="34" charset="0"/>
                <a:ea typeface="Calibri" panose="020F0502020204030204" pitchFamily="34" charset="0"/>
                <a:cs typeface="Arial" panose="020B0604020202020204" pitchFamily="34" charset="0"/>
              </a:rPr>
              <a:t>Chưa tính được độ lệch của xe với làn đường.</a:t>
            </a:r>
          </a:p>
        </p:txBody>
      </p:sp>
    </p:spTree>
    <p:extLst>
      <p:ext uri="{BB962C8B-B14F-4D97-AF65-F5344CB8AC3E}">
        <p14:creationId xmlns:p14="http://schemas.microsoft.com/office/powerpoint/2010/main" val="12060073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5733" y="245535"/>
            <a:ext cx="4580467" cy="462578"/>
            <a:chOff x="-889000" y="262468"/>
            <a:chExt cx="4580467" cy="462578"/>
          </a:xfrm>
        </p:grpSpPr>
        <p:cxnSp>
          <p:nvCxnSpPr>
            <p:cNvPr id="3" name="Straight Connector 2"/>
            <p:cNvCxnSpPr/>
            <p:nvPr/>
          </p:nvCxnSpPr>
          <p:spPr>
            <a:xfrm flipV="1">
              <a:off x="-812800" y="694269"/>
              <a:ext cx="4504267" cy="1"/>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4" name="Rounded Rectangle 3"/>
            <p:cNvSpPr/>
            <p:nvPr/>
          </p:nvSpPr>
          <p:spPr>
            <a:xfrm>
              <a:off x="-889000" y="262468"/>
              <a:ext cx="1363134" cy="431800"/>
            </a:xfrm>
            <a:prstGeom prst="round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atin typeface="Arial" panose="020B0604020202020204" pitchFamily="34" charset="0"/>
                  <a:cs typeface="Arial" panose="020B0604020202020204" pitchFamily="34" charset="0"/>
                </a:rPr>
                <a:t>Chương </a:t>
              </a:r>
              <a:r>
                <a:rPr lang="en-US" smtClean="0">
                  <a:latin typeface="Arial" panose="020B0604020202020204" pitchFamily="34" charset="0"/>
                  <a:cs typeface="Arial" panose="020B0604020202020204" pitchFamily="34" charset="0"/>
                </a:rPr>
                <a:t>3</a:t>
              </a:r>
              <a:endParaRPr lang="en-US">
                <a:latin typeface="Arial" panose="020B0604020202020204" pitchFamily="34" charset="0"/>
                <a:cs typeface="Arial" panose="020B0604020202020204" pitchFamily="34" charset="0"/>
              </a:endParaRPr>
            </a:p>
          </p:txBody>
        </p:sp>
        <p:sp>
          <p:nvSpPr>
            <p:cNvPr id="5" name="TextBox 4"/>
            <p:cNvSpPr txBox="1"/>
            <p:nvPr/>
          </p:nvSpPr>
          <p:spPr>
            <a:xfrm>
              <a:off x="550335" y="324936"/>
              <a:ext cx="3059043" cy="400110"/>
            </a:xfrm>
            <a:prstGeom prst="rect">
              <a:avLst/>
            </a:prstGeom>
            <a:noFill/>
          </p:spPr>
          <p:txBody>
            <a:bodyPr wrap="none" rtlCol="0">
              <a:spAutoFit/>
            </a:bodyPr>
            <a:lstStyle/>
            <a:p>
              <a:r>
                <a:rPr lang="en-US" sz="20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XÂY DỰNG ỨNG DỤNG</a:t>
              </a:r>
            </a:p>
          </p:txBody>
        </p:sp>
      </p:grpSp>
      <p:sp>
        <p:nvSpPr>
          <p:cNvPr id="6" name="TextBox 5"/>
          <p:cNvSpPr txBox="1"/>
          <p:nvPr/>
        </p:nvSpPr>
        <p:spPr>
          <a:xfrm>
            <a:off x="872068" y="984727"/>
            <a:ext cx="7752443" cy="461665"/>
          </a:xfrm>
          <a:prstGeom prst="rect">
            <a:avLst/>
          </a:prstGeom>
          <a:noFill/>
        </p:spPr>
        <p:txBody>
          <a:bodyPr wrap="none" rtlCol="0">
            <a:spAutoFit/>
          </a:bodyPr>
          <a:lstStyle/>
          <a:p>
            <a:r>
              <a:rPr lang="en-US" sz="24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3.4 </a:t>
            </a:r>
            <a:r>
              <a:rPr lang="vi-VN" sz="2400" b="1">
                <a:effectLst>
                  <a:outerShdw blurRad="38100" dist="38100" dir="2700000" algn="tl">
                    <a:srgbClr val="000000">
                      <a:alpha val="43137"/>
                    </a:srgbClr>
                  </a:outerShdw>
                </a:effectLst>
                <a:cs typeface="Arial" panose="020B0604020202020204" pitchFamily="34" charset="0"/>
              </a:rPr>
              <a:t>Đánh giá về kết quả và đề xuất hướng phát triển</a:t>
            </a:r>
            <a:endPar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Rectangle 6"/>
          <p:cNvSpPr/>
          <p:nvPr/>
        </p:nvSpPr>
        <p:spPr>
          <a:xfrm>
            <a:off x="479213" y="2303235"/>
            <a:ext cx="7801187" cy="3016210"/>
          </a:xfrm>
          <a:prstGeom prst="rect">
            <a:avLst/>
          </a:prstGeom>
        </p:spPr>
        <p:txBody>
          <a:bodyPr wrap="square">
            <a:spAutoFit/>
          </a:bodyPr>
          <a:lstStyle/>
          <a:p>
            <a:pPr marL="342900" lvl="0" indent="-342900" algn="just">
              <a:lnSpc>
                <a:spcPct val="150000"/>
              </a:lnSpc>
              <a:spcBef>
                <a:spcPts val="600"/>
              </a:spcBef>
              <a:spcAft>
                <a:spcPts val="0"/>
              </a:spcAft>
              <a:buFont typeface="Courier New" panose="02070309020205020404" pitchFamily="49" charset="0"/>
              <a:buChar char="­"/>
              <a:tabLst>
                <a:tab pos="228600" algn="l"/>
                <a:tab pos="457200" algn="l"/>
              </a:tabLst>
            </a:pPr>
            <a:r>
              <a:rPr lang="vi-VN" sz="2400">
                <a:ea typeface="Calibri" panose="020F0502020204030204" pitchFamily="34" charset="0"/>
                <a:cs typeface="Arial" panose="020B0604020202020204" pitchFamily="34" charset="0"/>
              </a:rPr>
              <a:t>­	Cải tiến và tối ưu các thuật toán để có thể nhận diện hiệu quả hơn.</a:t>
            </a:r>
          </a:p>
          <a:p>
            <a:pPr marL="342900" lvl="0" indent="-342900" algn="just">
              <a:lnSpc>
                <a:spcPct val="150000"/>
              </a:lnSpc>
              <a:spcBef>
                <a:spcPts val="600"/>
              </a:spcBef>
              <a:spcAft>
                <a:spcPts val="0"/>
              </a:spcAft>
              <a:buFont typeface="Courier New" panose="02070309020205020404" pitchFamily="49" charset="0"/>
              <a:buChar char="­"/>
              <a:tabLst>
                <a:tab pos="228600" algn="l"/>
                <a:tab pos="457200" algn="l"/>
              </a:tabLst>
            </a:pPr>
            <a:r>
              <a:rPr lang="vi-VN" sz="2400">
                <a:ea typeface="Calibri" panose="020F0502020204030204" pitchFamily="34" charset="0"/>
                <a:cs typeface="Arial" panose="020B0604020202020204" pitchFamily="34" charset="0"/>
              </a:rPr>
              <a:t>­	Nâng cấp ứng dụng có thể nhận diện các vật thể khác như biển báo giao thông, đèn tín hiệu.</a:t>
            </a:r>
          </a:p>
          <a:p>
            <a:pPr marL="342900" lvl="0" indent="-342900" algn="just">
              <a:lnSpc>
                <a:spcPct val="150000"/>
              </a:lnSpc>
              <a:spcBef>
                <a:spcPts val="600"/>
              </a:spcBef>
              <a:spcAft>
                <a:spcPts val="0"/>
              </a:spcAft>
              <a:buFont typeface="Courier New" panose="02070309020205020404" pitchFamily="49" charset="0"/>
              <a:buChar char="­"/>
              <a:tabLst>
                <a:tab pos="228600" algn="l"/>
                <a:tab pos="457200" algn="l"/>
              </a:tabLst>
            </a:pPr>
            <a:r>
              <a:rPr lang="vi-VN" sz="2400">
                <a:ea typeface="Calibri" panose="020F0502020204030204" pitchFamily="34" charset="0"/>
                <a:cs typeface="Arial" panose="020B0604020202020204" pitchFamily="34" charset="0"/>
              </a:rPr>
              <a:t>­	Tối ưu hóa giao diện.</a:t>
            </a:r>
          </a:p>
        </p:txBody>
      </p:sp>
      <p:sp>
        <p:nvSpPr>
          <p:cNvPr id="9" name="TextBox 8"/>
          <p:cNvSpPr txBox="1"/>
          <p:nvPr/>
        </p:nvSpPr>
        <p:spPr>
          <a:xfrm>
            <a:off x="1257301" y="1354059"/>
            <a:ext cx="7470140" cy="461665"/>
          </a:xfrm>
          <a:prstGeom prst="rect">
            <a:avLst/>
          </a:prstGeom>
          <a:noFill/>
        </p:spPr>
        <p:txBody>
          <a:bodyPr wrap="square" rtlCol="0">
            <a:spAutoFit/>
          </a:bodyPr>
          <a:lstStyle/>
          <a:p>
            <a:r>
              <a:rPr lang="vi-VN" sz="2400" b="1">
                <a:solidFill>
                  <a:srgbClr val="0000CC"/>
                </a:solidFill>
                <a:effectLst>
                  <a:outerShdw blurRad="38100" dist="38100" dir="2700000" algn="tl">
                    <a:srgbClr val="000000">
                      <a:alpha val="43137"/>
                    </a:srgbClr>
                  </a:outerShdw>
                </a:effectLst>
                <a:cs typeface="Arial" panose="020B0604020202020204" pitchFamily="34" charset="0"/>
              </a:rPr>
              <a:t>3.4.1.	Hướng phát triển</a:t>
            </a:r>
            <a:endPar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01438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1869" y="304800"/>
            <a:ext cx="4240263"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TRƯỜNG ĐẠI HỌC TRẦN ĐẠI NGHĨA</a:t>
            </a:r>
          </a:p>
        </p:txBody>
      </p:sp>
      <p:sp>
        <p:nvSpPr>
          <p:cNvPr id="5" name="TextBox 4"/>
          <p:cNvSpPr txBox="1"/>
          <p:nvPr/>
        </p:nvSpPr>
        <p:spPr>
          <a:xfrm>
            <a:off x="2733484" y="674132"/>
            <a:ext cx="3677032"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KHOA CÔNG NGHỆ THÔNG TIN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778" y="1111197"/>
            <a:ext cx="914444" cy="914444"/>
          </a:xfrm>
          <a:prstGeom prst="rect">
            <a:avLst/>
          </a:prstGeom>
        </p:spPr>
      </p:pic>
      <p:sp>
        <p:nvSpPr>
          <p:cNvPr id="11" name="TextBox 10"/>
          <p:cNvSpPr txBox="1"/>
          <p:nvPr/>
        </p:nvSpPr>
        <p:spPr>
          <a:xfrm>
            <a:off x="110121" y="4096663"/>
            <a:ext cx="9115159" cy="1200329"/>
          </a:xfrm>
          <a:prstGeom prst="rect">
            <a:avLst/>
          </a:prstGeom>
          <a:noFill/>
        </p:spPr>
        <p:txBody>
          <a:bodyPr wrap="square" rtlCol="0">
            <a:spAutoFit/>
          </a:bodyPr>
          <a:lstStyle/>
          <a:p>
            <a:pPr algn="ctr"/>
            <a:r>
              <a:rPr lang="en-US" sz="2400" b="1">
                <a:latin typeface="Arial" panose="020B0604020202020204" pitchFamily="34" charset="0"/>
                <a:cs typeface="Arial" panose="020B0604020202020204" pitchFamily="34" charset="0"/>
              </a:rPr>
              <a:t>TÌM HIỂU THƯ VIỆN OPENCV, NGÔN NGỮ LẬP TRÌNH PYTHON VÀ VIẾT ỨNG DỤNG NHẬN DIỆN LÀN ĐƯỜNG CHO XE TỰ LÁI</a:t>
            </a:r>
            <a:endParaRPr lang="en-US" sz="2400">
              <a:latin typeface="Arial" panose="020B0604020202020204" pitchFamily="34" charset="0"/>
              <a:cs typeface="Arial" panose="020B0604020202020204" pitchFamily="34" charset="0"/>
            </a:endParaRPr>
          </a:p>
        </p:txBody>
      </p:sp>
      <p:sp>
        <p:nvSpPr>
          <p:cNvPr id="12" name="TextBox 11"/>
          <p:cNvSpPr txBox="1"/>
          <p:nvPr/>
        </p:nvSpPr>
        <p:spPr>
          <a:xfrm>
            <a:off x="159672" y="3624719"/>
            <a:ext cx="1295547" cy="461665"/>
          </a:xfrm>
          <a:prstGeom prst="rect">
            <a:avLst/>
          </a:prstGeom>
          <a:noFill/>
        </p:spPr>
        <p:txBody>
          <a:bodyPr wrap="none" rtlCol="0">
            <a:spAutoFit/>
          </a:bodyPr>
          <a:lstStyle/>
          <a:p>
            <a:r>
              <a:rPr lang="en-US" sz="2400" b="1">
                <a:latin typeface="Arial" panose="020B0604020202020204" pitchFamily="34" charset="0"/>
                <a:cs typeface="Arial" panose="020B0604020202020204" pitchFamily="34" charset="0"/>
              </a:rPr>
              <a:t>ĐỀ TÀI:</a:t>
            </a:r>
          </a:p>
        </p:txBody>
      </p:sp>
      <p:sp>
        <p:nvSpPr>
          <p:cNvPr id="9" name="TextBox 8"/>
          <p:cNvSpPr txBox="1"/>
          <p:nvPr/>
        </p:nvSpPr>
        <p:spPr>
          <a:xfrm>
            <a:off x="1373939" y="5750510"/>
            <a:ext cx="6264857" cy="461665"/>
          </a:xfrm>
          <a:prstGeom prst="rect">
            <a:avLst/>
          </a:prstGeom>
          <a:noFill/>
        </p:spPr>
        <p:txBody>
          <a:bodyPr wrap="none" rtlCol="0">
            <a:spAutoFit/>
          </a:bodyPr>
          <a:lstStyle/>
          <a:p>
            <a:r>
              <a:rPr lang="en-US" sz="2400" b="1" smtClean="0">
                <a:latin typeface="Arial" panose="020B0604020202020204" pitchFamily="34" charset="0"/>
                <a:cs typeface="Arial" panose="020B0604020202020204" pitchFamily="34" charset="0"/>
              </a:rPr>
              <a:t>Cảm ơn thầy cô </a:t>
            </a:r>
            <a:r>
              <a:rPr lang="en-US" sz="2400" b="1" smtClean="0">
                <a:latin typeface="Arial" panose="020B0604020202020204" pitchFamily="34" charset="0"/>
                <a:cs typeface="Arial" panose="020B0604020202020204" pitchFamily="34" charset="0"/>
              </a:rPr>
              <a:t>và </a:t>
            </a:r>
            <a:r>
              <a:rPr lang="en-US" sz="2400" b="1" smtClean="0">
                <a:latin typeface="Arial" panose="020B0604020202020204" pitchFamily="34" charset="0"/>
                <a:cs typeface="Arial" panose="020B0604020202020204" pitchFamily="34" charset="0"/>
              </a:rPr>
              <a:t>các bạn đã theo dõi !</a:t>
            </a:r>
            <a:endParaRPr lang="en-US" sz="2400" b="1">
              <a:latin typeface="Arial" panose="020B0604020202020204" pitchFamily="34" charset="0"/>
              <a:cs typeface="Arial" panose="020B0604020202020204" pitchFamily="34" charset="0"/>
            </a:endParaRPr>
          </a:p>
        </p:txBody>
      </p:sp>
      <p:sp>
        <p:nvSpPr>
          <p:cNvPr id="10" name="TextBox 9"/>
          <p:cNvSpPr txBox="1"/>
          <p:nvPr/>
        </p:nvSpPr>
        <p:spPr>
          <a:xfrm>
            <a:off x="3197264" y="2536800"/>
            <a:ext cx="2749471" cy="461665"/>
          </a:xfrm>
          <a:prstGeom prst="rect">
            <a:avLst/>
          </a:prstGeom>
          <a:noFill/>
        </p:spPr>
        <p:txBody>
          <a:bodyPr wrap="none" rtlCol="0">
            <a:spAutoFit/>
          </a:bodyPr>
          <a:lstStyle/>
          <a:p>
            <a:r>
              <a:rPr lang="en-US" sz="2400" b="1">
                <a:latin typeface="Arial" panose="020B0604020202020204" pitchFamily="34" charset="0"/>
                <a:cs typeface="Arial" panose="020B0604020202020204" pitchFamily="34" charset="0"/>
              </a:rPr>
              <a:t>ĐỒ ÁN MÔN HỌC</a:t>
            </a:r>
          </a:p>
        </p:txBody>
      </p:sp>
      <p:sp>
        <p:nvSpPr>
          <p:cNvPr id="13" name="TextBox 12"/>
          <p:cNvSpPr txBox="1"/>
          <p:nvPr/>
        </p:nvSpPr>
        <p:spPr>
          <a:xfrm>
            <a:off x="1840707" y="3198167"/>
            <a:ext cx="5462586" cy="461665"/>
          </a:xfrm>
          <a:prstGeom prst="rect">
            <a:avLst/>
          </a:prstGeom>
          <a:noFill/>
        </p:spPr>
        <p:txBody>
          <a:bodyPr wrap="none" rtlCol="0">
            <a:spAutoFit/>
          </a:bodyPr>
          <a:lstStyle/>
          <a:p>
            <a:r>
              <a:rPr lang="en-US" sz="2400" b="1">
                <a:latin typeface="Arial" panose="020B0604020202020204" pitchFamily="34" charset="0"/>
                <a:cs typeface="Arial" panose="020B0604020202020204" pitchFamily="34" charset="0"/>
              </a:rPr>
              <a:t>HỌC PHẦN: NHẬP MÔN XỬ LÝ ẢNH</a:t>
            </a:r>
          </a:p>
        </p:txBody>
      </p:sp>
    </p:spTree>
    <p:extLst>
      <p:ext uri="{BB962C8B-B14F-4D97-AF65-F5344CB8AC3E}">
        <p14:creationId xmlns:p14="http://schemas.microsoft.com/office/powerpoint/2010/main" val="32972819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2732" y="882724"/>
            <a:ext cx="3318537" cy="523220"/>
          </a:xfrm>
          <a:prstGeom prst="rect">
            <a:avLst/>
          </a:prstGeom>
          <a:noFill/>
        </p:spPr>
        <p:txBody>
          <a:bodyPr wrap="none" rtlCol="0">
            <a:spAutoFit/>
          </a:bodyPr>
          <a:lstStyle/>
          <a:p>
            <a:r>
              <a:rPr lang="en-US" sz="2800" b="1">
                <a:latin typeface="Arial" panose="020B0604020202020204" pitchFamily="34" charset="0"/>
                <a:cs typeface="Arial" panose="020B0604020202020204" pitchFamily="34" charset="0"/>
              </a:rPr>
              <a:t>CẤU TRÚC ĐỒ ÁN</a:t>
            </a:r>
          </a:p>
        </p:txBody>
      </p:sp>
      <p:graphicFrame>
        <p:nvGraphicFramePr>
          <p:cNvPr id="3" name="Diagram 2"/>
          <p:cNvGraphicFramePr/>
          <p:nvPr>
            <p:extLst>
              <p:ext uri="{D42A27DB-BD31-4B8C-83A1-F6EECF244321}">
                <p14:modId xmlns:p14="http://schemas.microsoft.com/office/powerpoint/2010/main" val="2501813459"/>
              </p:ext>
            </p:extLst>
          </p:nvPr>
        </p:nvGraphicFramePr>
        <p:xfrm>
          <a:off x="592666" y="1913467"/>
          <a:ext cx="7958667" cy="4224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83519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graphicEl>
                                              <a:dgm id="{98DACF30-0C7C-426A-8C3A-57E2337B96E4}"/>
                                            </p:graphicEl>
                                          </p:spTgt>
                                        </p:tgtEl>
                                        <p:attrNameLst>
                                          <p:attrName>style.visibility</p:attrName>
                                        </p:attrNameLst>
                                      </p:cBhvr>
                                      <p:to>
                                        <p:strVal val="visible"/>
                                      </p:to>
                                    </p:set>
                                    <p:animEffect transition="in" filter="wipe(up)">
                                      <p:cBhvr>
                                        <p:cTn id="7" dur="500"/>
                                        <p:tgtEl>
                                          <p:spTgt spid="3">
                                            <p:graphicEl>
                                              <a:dgm id="{98DACF30-0C7C-426A-8C3A-57E2337B96E4}"/>
                                            </p:graphic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graphicEl>
                                              <a:dgm id="{D0505D6A-0998-4FF7-8F71-C4BCD2941205}"/>
                                            </p:graphicEl>
                                          </p:spTgt>
                                        </p:tgtEl>
                                        <p:attrNameLst>
                                          <p:attrName>style.visibility</p:attrName>
                                        </p:attrNameLst>
                                      </p:cBhvr>
                                      <p:to>
                                        <p:strVal val="visible"/>
                                      </p:to>
                                    </p:set>
                                    <p:animEffect transition="in" filter="wipe(up)">
                                      <p:cBhvr>
                                        <p:cTn id="10" dur="500"/>
                                        <p:tgtEl>
                                          <p:spTgt spid="3">
                                            <p:graphicEl>
                                              <a:dgm id="{D0505D6A-0998-4FF7-8F71-C4BCD294120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graphicEl>
                                              <a:dgm id="{DF897136-C046-4E21-A40C-DF03A2EF7C36}"/>
                                            </p:graphicEl>
                                          </p:spTgt>
                                        </p:tgtEl>
                                        <p:attrNameLst>
                                          <p:attrName>style.visibility</p:attrName>
                                        </p:attrNameLst>
                                      </p:cBhvr>
                                      <p:to>
                                        <p:strVal val="visible"/>
                                      </p:to>
                                    </p:set>
                                    <p:animEffect transition="in" filter="wipe(up)">
                                      <p:cBhvr>
                                        <p:cTn id="15" dur="500"/>
                                        <p:tgtEl>
                                          <p:spTgt spid="3">
                                            <p:graphicEl>
                                              <a:dgm id="{DF897136-C046-4E21-A40C-DF03A2EF7C36}"/>
                                            </p:graphic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graphicEl>
                                              <a:dgm id="{D30A1865-E966-4DFD-BDB9-94982AB22E7F}"/>
                                            </p:graphicEl>
                                          </p:spTgt>
                                        </p:tgtEl>
                                        <p:attrNameLst>
                                          <p:attrName>style.visibility</p:attrName>
                                        </p:attrNameLst>
                                      </p:cBhvr>
                                      <p:to>
                                        <p:strVal val="visible"/>
                                      </p:to>
                                    </p:set>
                                    <p:animEffect transition="in" filter="wipe(up)">
                                      <p:cBhvr>
                                        <p:cTn id="18" dur="500"/>
                                        <p:tgtEl>
                                          <p:spTgt spid="3">
                                            <p:graphicEl>
                                              <a:dgm id="{D30A1865-E966-4DFD-BDB9-94982AB22E7F}"/>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graphicEl>
                                              <a:dgm id="{A581870B-E0E8-4A76-B899-032CFCDB0284}"/>
                                            </p:graphicEl>
                                          </p:spTgt>
                                        </p:tgtEl>
                                        <p:attrNameLst>
                                          <p:attrName>style.visibility</p:attrName>
                                        </p:attrNameLst>
                                      </p:cBhvr>
                                      <p:to>
                                        <p:strVal val="visible"/>
                                      </p:to>
                                    </p:set>
                                    <p:animEffect transition="in" filter="wipe(up)">
                                      <p:cBhvr>
                                        <p:cTn id="23" dur="500"/>
                                        <p:tgtEl>
                                          <p:spTgt spid="3">
                                            <p:graphicEl>
                                              <a:dgm id="{A581870B-E0E8-4A76-B899-032CFCDB0284}"/>
                                            </p:graphic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graphicEl>
                                              <a:dgm id="{2DE1E84D-4E58-435D-ABE7-4B359244B1F7}"/>
                                            </p:graphicEl>
                                          </p:spTgt>
                                        </p:tgtEl>
                                        <p:attrNameLst>
                                          <p:attrName>style.visibility</p:attrName>
                                        </p:attrNameLst>
                                      </p:cBhvr>
                                      <p:to>
                                        <p:strVal val="visible"/>
                                      </p:to>
                                    </p:set>
                                    <p:animEffect transition="in" filter="wipe(up)">
                                      <p:cBhvr>
                                        <p:cTn id="26" dur="500"/>
                                        <p:tgtEl>
                                          <p:spTgt spid="3">
                                            <p:graphicEl>
                                              <a:dgm id="{2DE1E84D-4E58-435D-ABE7-4B359244B1F7}"/>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graphicEl>
                                              <a:dgm id="{2022CA7F-C40E-4838-81CE-BFD4FEEA0C28}"/>
                                            </p:graphicEl>
                                          </p:spTgt>
                                        </p:tgtEl>
                                        <p:attrNameLst>
                                          <p:attrName>style.visibility</p:attrName>
                                        </p:attrNameLst>
                                      </p:cBhvr>
                                      <p:to>
                                        <p:strVal val="visible"/>
                                      </p:to>
                                    </p:set>
                                    <p:animEffect transition="in" filter="wipe(up)">
                                      <p:cBhvr>
                                        <p:cTn id="31" dur="500"/>
                                        <p:tgtEl>
                                          <p:spTgt spid="3">
                                            <p:graphicEl>
                                              <a:dgm id="{2022CA7F-C40E-4838-81CE-BFD4FEEA0C28}"/>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
                                            <p:graphicEl>
                                              <a:dgm id="{687D73A2-8CA0-41B8-B2E8-BC6C3763ED2D}"/>
                                            </p:graphicEl>
                                          </p:spTgt>
                                        </p:tgtEl>
                                        <p:attrNameLst>
                                          <p:attrName>style.visibility</p:attrName>
                                        </p:attrNameLst>
                                      </p:cBhvr>
                                      <p:to>
                                        <p:strVal val="visible"/>
                                      </p:to>
                                    </p:set>
                                    <p:animEffect transition="in" filter="wipe(up)">
                                      <p:cBhvr>
                                        <p:cTn id="36" dur="500"/>
                                        <p:tgtEl>
                                          <p:spTgt spid="3">
                                            <p:graphicEl>
                                              <a:dgm id="{687D73A2-8CA0-41B8-B2E8-BC6C3763ED2D}"/>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3">
                                            <p:graphicEl>
                                              <a:dgm id="{6895E73C-D150-4177-8A7F-92D12ED7F92E}"/>
                                            </p:graphicEl>
                                          </p:spTgt>
                                        </p:tgtEl>
                                        <p:attrNameLst>
                                          <p:attrName>style.visibility</p:attrName>
                                        </p:attrNameLst>
                                      </p:cBhvr>
                                      <p:to>
                                        <p:strVal val="visible"/>
                                      </p:to>
                                    </p:set>
                                    <p:animEffect transition="in" filter="wipe(up)">
                                      <p:cBhvr>
                                        <p:cTn id="41" dur="500"/>
                                        <p:tgtEl>
                                          <p:spTgt spid="3">
                                            <p:graphicEl>
                                              <a:dgm id="{6895E73C-D150-4177-8A7F-92D12ED7F92E}"/>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3">
                                            <p:graphicEl>
                                              <a:dgm id="{B525F6A9-08AD-40F3-9DB2-553A5C363F4F}"/>
                                            </p:graphicEl>
                                          </p:spTgt>
                                        </p:tgtEl>
                                        <p:attrNameLst>
                                          <p:attrName>style.visibility</p:attrName>
                                        </p:attrNameLst>
                                      </p:cBhvr>
                                      <p:to>
                                        <p:strVal val="visible"/>
                                      </p:to>
                                    </p:set>
                                    <p:animEffect transition="in" filter="wipe(up)">
                                      <p:cBhvr>
                                        <p:cTn id="46" dur="500"/>
                                        <p:tgtEl>
                                          <p:spTgt spid="3">
                                            <p:graphicEl>
                                              <a:dgm id="{B525F6A9-08AD-40F3-9DB2-553A5C363F4F}"/>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3">
                                            <p:graphicEl>
                                              <a:dgm id="{A00FB1B8-7B01-4952-B39B-8CDAD0389B55}"/>
                                            </p:graphicEl>
                                          </p:spTgt>
                                        </p:tgtEl>
                                        <p:attrNameLst>
                                          <p:attrName>style.visibility</p:attrName>
                                        </p:attrNameLst>
                                      </p:cBhvr>
                                      <p:to>
                                        <p:strVal val="visible"/>
                                      </p:to>
                                    </p:set>
                                    <p:animEffect transition="in" filter="wipe(up)">
                                      <p:cBhvr>
                                        <p:cTn id="51" dur="500"/>
                                        <p:tgtEl>
                                          <p:spTgt spid="3">
                                            <p:graphicEl>
                                              <a:dgm id="{A00FB1B8-7B01-4952-B39B-8CDAD0389B55}"/>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3">
                                            <p:graphicEl>
                                              <a:dgm id="{51EF5CD2-9979-4AB2-82ED-10168B53CD4B}"/>
                                            </p:graphicEl>
                                          </p:spTgt>
                                        </p:tgtEl>
                                        <p:attrNameLst>
                                          <p:attrName>style.visibility</p:attrName>
                                        </p:attrNameLst>
                                      </p:cBhvr>
                                      <p:to>
                                        <p:strVal val="visible"/>
                                      </p:to>
                                    </p:set>
                                    <p:animEffect transition="in" filter="wipe(up)">
                                      <p:cBhvr>
                                        <p:cTn id="56" dur="500"/>
                                        <p:tgtEl>
                                          <p:spTgt spid="3">
                                            <p:graphicEl>
                                              <a:dgm id="{51EF5CD2-9979-4AB2-82ED-10168B53CD4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lvl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75733" y="245535"/>
            <a:ext cx="4580467" cy="462578"/>
            <a:chOff x="-889000" y="262468"/>
            <a:chExt cx="4580467" cy="462578"/>
          </a:xfrm>
        </p:grpSpPr>
        <p:cxnSp>
          <p:nvCxnSpPr>
            <p:cNvPr id="5" name="Straight Connector 4"/>
            <p:cNvCxnSpPr/>
            <p:nvPr/>
          </p:nvCxnSpPr>
          <p:spPr>
            <a:xfrm flipV="1">
              <a:off x="-812800" y="694269"/>
              <a:ext cx="4504267" cy="1"/>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6" name="Rounded Rectangle 5"/>
            <p:cNvSpPr/>
            <p:nvPr/>
          </p:nvSpPr>
          <p:spPr>
            <a:xfrm>
              <a:off x="-889000" y="262468"/>
              <a:ext cx="1363134" cy="431800"/>
            </a:xfrm>
            <a:prstGeom prst="round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atin typeface="Arial" panose="020B0604020202020204" pitchFamily="34" charset="0"/>
                  <a:cs typeface="Arial" panose="020B0604020202020204" pitchFamily="34" charset="0"/>
                </a:rPr>
                <a:t>Chương </a:t>
              </a:r>
              <a:r>
                <a:rPr lang="en-US" smtClean="0">
                  <a:latin typeface="Arial" panose="020B0604020202020204" pitchFamily="34" charset="0"/>
                  <a:cs typeface="Arial" panose="020B0604020202020204" pitchFamily="34" charset="0"/>
                </a:rPr>
                <a:t>3</a:t>
              </a:r>
              <a:endParaRPr lang="en-US">
                <a:latin typeface="Arial" panose="020B0604020202020204" pitchFamily="34" charset="0"/>
                <a:cs typeface="Arial" panose="020B0604020202020204" pitchFamily="34" charset="0"/>
              </a:endParaRPr>
            </a:p>
          </p:txBody>
        </p:sp>
        <p:sp>
          <p:nvSpPr>
            <p:cNvPr id="8" name="TextBox 7"/>
            <p:cNvSpPr txBox="1"/>
            <p:nvPr/>
          </p:nvSpPr>
          <p:spPr>
            <a:xfrm>
              <a:off x="550335" y="324936"/>
              <a:ext cx="3059043" cy="400110"/>
            </a:xfrm>
            <a:prstGeom prst="rect">
              <a:avLst/>
            </a:prstGeom>
            <a:noFill/>
          </p:spPr>
          <p:txBody>
            <a:bodyPr wrap="none" rtlCol="0">
              <a:spAutoFit/>
            </a:bodyPr>
            <a:lstStyle/>
            <a:p>
              <a:r>
                <a:rPr lang="en-US" sz="20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XÂY DỰNG ỨNG DỤNG</a:t>
              </a:r>
            </a:p>
          </p:txBody>
        </p:sp>
      </p:grpSp>
      <p:pic>
        <p:nvPicPr>
          <p:cNvPr id="1026" name="Picture 2" descr="Tesla Autopilot hits 1 billion miles driven - Business Insid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960" y="3939382"/>
            <a:ext cx="4261909" cy="27986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72068" y="984727"/>
            <a:ext cx="1479892" cy="369332"/>
          </a:xfrm>
          <a:prstGeom prst="rect">
            <a:avLst/>
          </a:prstGeom>
          <a:noFill/>
        </p:spPr>
        <p:txBody>
          <a:bodyPr wrap="none" rtlCol="0">
            <a:spAutoFit/>
          </a:bodyPr>
          <a:lstStyle/>
          <a:p>
            <a:r>
              <a:rPr lang="en-US"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3.1 Bài toán</a:t>
            </a:r>
            <a:endParaRPr lang="en-US"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 name="Rectangle 1"/>
          <p:cNvSpPr/>
          <p:nvPr/>
        </p:nvSpPr>
        <p:spPr>
          <a:xfrm>
            <a:off x="335280" y="1354059"/>
            <a:ext cx="8686800" cy="2585323"/>
          </a:xfrm>
          <a:prstGeom prst="rect">
            <a:avLst/>
          </a:prstGeom>
        </p:spPr>
        <p:txBody>
          <a:bodyPr wrap="square">
            <a:spAutoFit/>
          </a:bodyPr>
          <a:lstStyle/>
          <a:p>
            <a:pPr lvl="0" algn="just">
              <a:lnSpc>
                <a:spcPct val="150000"/>
              </a:lnSpc>
              <a:spcAft>
                <a:spcPts val="600"/>
              </a:spcAft>
              <a:tabLst>
                <a:tab pos="228600" algn="l"/>
                <a:tab pos="457200" algn="l"/>
              </a:tabLst>
            </a:pPr>
            <a:r>
              <a:rPr lang="en-US">
                <a:latin typeface="Arial" panose="020B0604020202020204" pitchFamily="34" charset="0"/>
                <a:ea typeface="Calibri" panose="020F0502020204030204" pitchFamily="34" charset="0"/>
                <a:cs typeface="Arial" panose="020B0604020202020204" pitchFamily="34" charset="0"/>
              </a:rPr>
              <a:t>Ngày nay, các nghiên cứu về khả năng tự lái cho một hệ thống trợ lý lái xe tiên tiến (ADAS) đã nhận được nhiều sự chú ý lớn. Một trong những mục tiêu chính của lĩnh vực nghiên cứu này là cung cấp chức năng thông minh và an toàn hơn cho người lái xe bằng cách sử dụng công nghệ thông tin và điện tử. Trong điều kiện đường xá đặc thù thì khả năng nhận biết và phát hiện các biển báo đường, làn đường và đèn giao thông là rất quan trọng và đóng vai trò quan trọng đối với các hệ thống ADAS.</a:t>
            </a:r>
          </a:p>
        </p:txBody>
      </p:sp>
    </p:spTree>
    <p:extLst>
      <p:ext uri="{BB962C8B-B14F-4D97-AF65-F5344CB8AC3E}">
        <p14:creationId xmlns:p14="http://schemas.microsoft.com/office/powerpoint/2010/main" val="11990488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par>
                                <p:cTn id="12" presetID="2" presetClass="entr" presetSubtype="6" fill="hold" nodeType="with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additive="base">
                                        <p:cTn id="14" dur="500" fill="hold"/>
                                        <p:tgtEl>
                                          <p:spTgt spid="1026"/>
                                        </p:tgtEl>
                                        <p:attrNameLst>
                                          <p:attrName>ppt_x</p:attrName>
                                        </p:attrNameLst>
                                      </p:cBhvr>
                                      <p:tavLst>
                                        <p:tav tm="0">
                                          <p:val>
                                            <p:strVal val="1+#ppt_w/2"/>
                                          </p:val>
                                        </p:tav>
                                        <p:tav tm="100000">
                                          <p:val>
                                            <p:strVal val="#ppt_x"/>
                                          </p:val>
                                        </p:tav>
                                      </p:tavLst>
                                    </p:anim>
                                    <p:anim calcmode="lin" valueType="num">
                                      <p:cBhvr additive="base">
                                        <p:cTn id="15"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75733" y="245535"/>
            <a:ext cx="4580467" cy="462578"/>
            <a:chOff x="-889000" y="262468"/>
            <a:chExt cx="4580467" cy="462578"/>
          </a:xfrm>
        </p:grpSpPr>
        <p:cxnSp>
          <p:nvCxnSpPr>
            <p:cNvPr id="5" name="Straight Connector 4"/>
            <p:cNvCxnSpPr/>
            <p:nvPr/>
          </p:nvCxnSpPr>
          <p:spPr>
            <a:xfrm flipV="1">
              <a:off x="-812800" y="694269"/>
              <a:ext cx="4504267" cy="1"/>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6" name="Rounded Rectangle 5"/>
            <p:cNvSpPr/>
            <p:nvPr/>
          </p:nvSpPr>
          <p:spPr>
            <a:xfrm>
              <a:off x="-889000" y="262468"/>
              <a:ext cx="1363134" cy="431800"/>
            </a:xfrm>
            <a:prstGeom prst="round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atin typeface="Arial" panose="020B0604020202020204" pitchFamily="34" charset="0"/>
                  <a:cs typeface="Arial" panose="020B0604020202020204" pitchFamily="34" charset="0"/>
                </a:rPr>
                <a:t>Chương </a:t>
              </a:r>
              <a:r>
                <a:rPr lang="en-US" smtClean="0">
                  <a:latin typeface="Arial" panose="020B0604020202020204" pitchFamily="34" charset="0"/>
                  <a:cs typeface="Arial" panose="020B0604020202020204" pitchFamily="34" charset="0"/>
                </a:rPr>
                <a:t>3</a:t>
              </a:r>
              <a:endParaRPr lang="en-US">
                <a:latin typeface="Arial" panose="020B0604020202020204" pitchFamily="34" charset="0"/>
                <a:cs typeface="Arial" panose="020B0604020202020204" pitchFamily="34" charset="0"/>
              </a:endParaRPr>
            </a:p>
          </p:txBody>
        </p:sp>
        <p:sp>
          <p:nvSpPr>
            <p:cNvPr id="8" name="TextBox 7"/>
            <p:cNvSpPr txBox="1"/>
            <p:nvPr/>
          </p:nvSpPr>
          <p:spPr>
            <a:xfrm>
              <a:off x="550335" y="324936"/>
              <a:ext cx="3059043" cy="400110"/>
            </a:xfrm>
            <a:prstGeom prst="rect">
              <a:avLst/>
            </a:prstGeom>
            <a:noFill/>
          </p:spPr>
          <p:txBody>
            <a:bodyPr wrap="none" rtlCol="0">
              <a:spAutoFit/>
            </a:bodyPr>
            <a:lstStyle/>
            <a:p>
              <a:r>
                <a:rPr lang="en-US" sz="20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XÂY DỰNG ỨNG DỤNG</a:t>
              </a:r>
            </a:p>
          </p:txBody>
        </p:sp>
      </p:grpSp>
      <p:sp>
        <p:nvSpPr>
          <p:cNvPr id="7" name="TextBox 6"/>
          <p:cNvSpPr txBox="1"/>
          <p:nvPr/>
        </p:nvSpPr>
        <p:spPr>
          <a:xfrm>
            <a:off x="872068" y="984727"/>
            <a:ext cx="3635932" cy="461665"/>
          </a:xfrm>
          <a:prstGeom prst="rect">
            <a:avLst/>
          </a:prstGeom>
          <a:noFill/>
        </p:spPr>
        <p:txBody>
          <a:bodyPr wrap="none" rtlCol="0">
            <a:spAutoFit/>
          </a:bodyPr>
          <a:lstStyle/>
          <a:p>
            <a:r>
              <a:rPr lang="en-US" sz="24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3.2 Các bước thực hiện</a:t>
            </a:r>
            <a:endPar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Box 8"/>
          <p:cNvSpPr txBox="1"/>
          <p:nvPr/>
        </p:nvSpPr>
        <p:spPr>
          <a:xfrm>
            <a:off x="1257300" y="1354059"/>
            <a:ext cx="6061275" cy="461665"/>
          </a:xfrm>
          <a:prstGeom prst="rect">
            <a:avLst/>
          </a:prstGeom>
          <a:noFill/>
        </p:spPr>
        <p:txBody>
          <a:bodyPr wrap="none" rtlCol="0">
            <a:spAutoFit/>
          </a:bodyPr>
          <a:lstStyle/>
          <a:p>
            <a:r>
              <a:rPr lang="en-US" sz="2400" b="1" smtClean="0">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3.2.1 </a:t>
            </a:r>
            <a:r>
              <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Bước 1: Đọc và tiền xử lý hình ảnh</a:t>
            </a:r>
          </a:p>
        </p:txBody>
      </p:sp>
      <p:pic>
        <p:nvPicPr>
          <p:cNvPr id="12" name="Picture 11"/>
          <p:cNvPicPr/>
          <p:nvPr/>
        </p:nvPicPr>
        <p:blipFill>
          <a:blip r:embed="rId2"/>
          <a:stretch>
            <a:fillRect/>
          </a:stretch>
        </p:blipFill>
        <p:spPr>
          <a:xfrm>
            <a:off x="5105655" y="2054431"/>
            <a:ext cx="2212920" cy="2657898"/>
          </a:xfrm>
          <a:prstGeom prst="rect">
            <a:avLst/>
          </a:prstGeom>
        </p:spPr>
      </p:pic>
      <p:grpSp>
        <p:nvGrpSpPr>
          <p:cNvPr id="20" name="Group 19"/>
          <p:cNvGrpSpPr/>
          <p:nvPr/>
        </p:nvGrpSpPr>
        <p:grpSpPr>
          <a:xfrm>
            <a:off x="1383998" y="2020564"/>
            <a:ext cx="2188845" cy="2691765"/>
            <a:chOff x="1422756" y="2458579"/>
            <a:chExt cx="2188845" cy="2691765"/>
          </a:xfrm>
        </p:grpSpPr>
        <p:pic>
          <p:nvPicPr>
            <p:cNvPr id="11" name="Picture 10" descr="Radial Distortion"/>
            <p:cNvPicPr/>
            <p:nvPr/>
          </p:nvPicPr>
          <p:blipFill>
            <a:blip r:embed="rId3">
              <a:extLst>
                <a:ext uri="{28A0092B-C50C-407E-A947-70E740481C1C}">
                  <a14:useLocalDpi xmlns:a14="http://schemas.microsoft.com/office/drawing/2010/main" val="0"/>
                </a:ext>
              </a:extLst>
            </a:blip>
            <a:srcRect/>
            <a:stretch>
              <a:fillRect/>
            </a:stretch>
          </p:blipFill>
          <p:spPr bwMode="auto">
            <a:xfrm>
              <a:off x="1422756" y="2458579"/>
              <a:ext cx="2188845" cy="2691765"/>
            </a:xfrm>
            <a:prstGeom prst="rect">
              <a:avLst/>
            </a:prstGeom>
            <a:noFill/>
            <a:ln>
              <a:noFill/>
            </a:ln>
          </p:spPr>
        </p:pic>
        <p:grpSp>
          <p:nvGrpSpPr>
            <p:cNvPr id="19" name="Group 18"/>
            <p:cNvGrpSpPr/>
            <p:nvPr/>
          </p:nvGrpSpPr>
          <p:grpSpPr>
            <a:xfrm>
              <a:off x="1516380" y="2625090"/>
              <a:ext cx="1924050" cy="2255520"/>
              <a:chOff x="1516380" y="2625090"/>
              <a:chExt cx="1924050" cy="2255520"/>
            </a:xfrm>
          </p:grpSpPr>
          <p:cxnSp>
            <p:nvCxnSpPr>
              <p:cNvPr id="4" name="Straight Connector 3"/>
              <p:cNvCxnSpPr/>
              <p:nvPr/>
            </p:nvCxnSpPr>
            <p:spPr>
              <a:xfrm flipH="1">
                <a:off x="1516380" y="2712720"/>
                <a:ext cx="236220" cy="21678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204210" y="2625090"/>
                <a:ext cx="236220" cy="22479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558290" y="4411980"/>
                <a:ext cx="1824990" cy="228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516380" y="4872990"/>
                <a:ext cx="1924050" cy="76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5" name="Group 24"/>
          <p:cNvGrpSpPr/>
          <p:nvPr/>
        </p:nvGrpSpPr>
        <p:grpSpPr>
          <a:xfrm>
            <a:off x="5253428" y="2194695"/>
            <a:ext cx="1924050" cy="2255520"/>
            <a:chOff x="5221884" y="2632710"/>
            <a:chExt cx="1924050" cy="2255520"/>
          </a:xfrm>
        </p:grpSpPr>
        <p:cxnSp>
          <p:nvCxnSpPr>
            <p:cNvPr id="21" name="Straight Connector 20"/>
            <p:cNvCxnSpPr/>
            <p:nvPr/>
          </p:nvCxnSpPr>
          <p:spPr>
            <a:xfrm flipH="1">
              <a:off x="5221884" y="2720340"/>
              <a:ext cx="236220" cy="21678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909714" y="2632710"/>
              <a:ext cx="236220" cy="22479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5263794" y="4419600"/>
              <a:ext cx="1824990" cy="228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221884" y="4880610"/>
              <a:ext cx="1924050" cy="76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3520183" y="2740187"/>
            <a:ext cx="1677584" cy="665665"/>
            <a:chOff x="3520183" y="2740187"/>
            <a:chExt cx="1677584" cy="665665"/>
          </a:xfrm>
        </p:grpSpPr>
        <p:sp>
          <p:nvSpPr>
            <p:cNvPr id="2" name="Right Arrow 1"/>
            <p:cNvSpPr/>
            <p:nvPr/>
          </p:nvSpPr>
          <p:spPr>
            <a:xfrm>
              <a:off x="3977769" y="3109519"/>
              <a:ext cx="793261" cy="296333"/>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6" name="Rectangle 25"/>
            <p:cNvSpPr/>
            <p:nvPr/>
          </p:nvSpPr>
          <p:spPr>
            <a:xfrm>
              <a:off x="3520183" y="2740187"/>
              <a:ext cx="1677584" cy="369332"/>
            </a:xfrm>
            <a:prstGeom prst="rect">
              <a:avLst/>
            </a:prstGeom>
          </p:spPr>
          <p:txBody>
            <a:bodyPr wrap="square">
              <a:spAutoFit/>
            </a:bodyPr>
            <a:lstStyle/>
            <a:p>
              <a:r>
                <a:rPr lang="en-US" b="1" i="1">
                  <a:solidFill>
                    <a:srgbClr val="0000CC"/>
                  </a:solidFill>
                  <a:latin typeface="Arial" panose="020B0604020202020204" pitchFamily="34" charset="0"/>
                  <a:ea typeface="Calibri" panose="020F0502020204030204" pitchFamily="34" charset="0"/>
                  <a:cs typeface="Arial" panose="020B0604020202020204" pitchFamily="34" charset="0"/>
                </a:rPr>
                <a:t>cv2.undistort</a:t>
              </a:r>
              <a:endParaRPr lang="en-US" b="1" i="1">
                <a:solidFill>
                  <a:srgbClr val="0000CC"/>
                </a:solidFill>
                <a:latin typeface="Arial" panose="020B0604020202020204" pitchFamily="34" charset="0"/>
                <a:cs typeface="Arial" panose="020B0604020202020204" pitchFamily="34" charset="0"/>
              </a:endParaRPr>
            </a:p>
          </p:txBody>
        </p:sp>
      </p:grpSp>
      <p:sp>
        <p:nvSpPr>
          <p:cNvPr id="27" name="Rectangle 26"/>
          <p:cNvSpPr/>
          <p:nvPr/>
        </p:nvSpPr>
        <p:spPr>
          <a:xfrm>
            <a:off x="444227" y="4787587"/>
            <a:ext cx="8438426" cy="1477328"/>
          </a:xfrm>
          <a:prstGeom prst="rect">
            <a:avLst/>
          </a:prstGeom>
        </p:spPr>
        <p:txBody>
          <a:bodyPr wrap="square">
            <a:spAutoFit/>
          </a:bodyPr>
          <a:lstStyle/>
          <a:p>
            <a:pPr marL="342900" lvl="0" indent="-342900" algn="just">
              <a:lnSpc>
                <a:spcPct val="150000"/>
              </a:lnSpc>
              <a:spcAft>
                <a:spcPts val="0"/>
              </a:spcAft>
              <a:buFont typeface="Courier New" panose="02070309020205020404" pitchFamily="49" charset="0"/>
              <a:buChar char="­"/>
              <a:tabLst>
                <a:tab pos="228600" algn="l"/>
                <a:tab pos="457200" algn="l"/>
              </a:tabLst>
            </a:pPr>
            <a:r>
              <a:rPr lang="en-US" sz="2000">
                <a:latin typeface="Arial" panose="020B0604020202020204" pitchFamily="34" charset="0"/>
                <a:ea typeface="Calibri" panose="020F0502020204030204" pitchFamily="34" charset="0"/>
                <a:cs typeface="Arial" panose="020B0604020202020204" pitchFamily="34" charset="0"/>
              </a:rPr>
              <a:t>Dữ liệu đọc vào là hình ảnh triết xuất từ </a:t>
            </a:r>
            <a:r>
              <a:rPr lang="en-US" sz="2000" smtClean="0">
                <a:latin typeface="Arial" panose="020B0604020202020204" pitchFamily="34" charset="0"/>
                <a:ea typeface="Calibri" panose="020F0502020204030204" pitchFamily="34" charset="0"/>
                <a:cs typeface="Arial" panose="020B0604020202020204" pitchFamily="34" charset="0"/>
              </a:rPr>
              <a:t>camera/video</a:t>
            </a:r>
            <a:r>
              <a:rPr lang="en-US" sz="2000">
                <a:latin typeface="Arial" panose="020B0604020202020204" pitchFamily="34" charset="0"/>
                <a:ea typeface="Calibri" panose="020F0502020204030204" pitchFamily="34" charset="0"/>
                <a:cs typeface="Arial" panose="020B0604020202020204" pitchFamily="34" charset="0"/>
              </a:rPr>
              <a:t>.</a:t>
            </a:r>
          </a:p>
          <a:p>
            <a:pPr marL="342900" lvl="0" indent="-342900" algn="just">
              <a:lnSpc>
                <a:spcPct val="150000"/>
              </a:lnSpc>
              <a:spcAft>
                <a:spcPts val="600"/>
              </a:spcAft>
              <a:buFont typeface="Courier New" panose="02070309020205020404" pitchFamily="49" charset="0"/>
              <a:buChar char="­"/>
              <a:tabLst>
                <a:tab pos="228600" algn="l"/>
                <a:tab pos="457200" algn="l"/>
              </a:tabLst>
            </a:pPr>
            <a:r>
              <a:rPr lang="en-US" sz="2000">
                <a:latin typeface="Arial" panose="020B0604020202020204" pitchFamily="34" charset="0"/>
                <a:ea typeface="Calibri" panose="020F0502020204030204" pitchFamily="34" charset="0"/>
                <a:cs typeface="Arial" panose="020B0604020202020204" pitchFamily="34" charset="0"/>
              </a:rPr>
              <a:t>Sau đó tiến hành các bước tiền xử lý điều chỉnh và chuyển đổi hình ảnh để bù cho hiện tượng méo ảnh do lăng kính.</a:t>
            </a:r>
          </a:p>
        </p:txBody>
      </p:sp>
      <p:pic>
        <p:nvPicPr>
          <p:cNvPr id="29" name="Picture 28"/>
          <p:cNvPicPr/>
          <p:nvPr/>
        </p:nvPicPr>
        <p:blipFill>
          <a:blip r:embed="rId4"/>
          <a:stretch>
            <a:fillRect/>
          </a:stretch>
        </p:blipFill>
        <p:spPr>
          <a:xfrm>
            <a:off x="770121" y="2054431"/>
            <a:ext cx="2830830" cy="2120900"/>
          </a:xfrm>
          <a:prstGeom prst="rect">
            <a:avLst/>
          </a:prstGeom>
        </p:spPr>
      </p:pic>
      <p:pic>
        <p:nvPicPr>
          <p:cNvPr id="30" name="Picture 29"/>
          <p:cNvPicPr/>
          <p:nvPr/>
        </p:nvPicPr>
        <p:blipFill>
          <a:blip r:embed="rId5"/>
          <a:stretch>
            <a:fillRect/>
          </a:stretch>
        </p:blipFill>
        <p:spPr>
          <a:xfrm>
            <a:off x="5105655" y="2070441"/>
            <a:ext cx="2814320" cy="2120900"/>
          </a:xfrm>
          <a:prstGeom prst="rect">
            <a:avLst/>
          </a:prstGeom>
        </p:spPr>
      </p:pic>
    </p:spTree>
    <p:extLst>
      <p:ext uri="{BB962C8B-B14F-4D97-AF65-F5344CB8AC3E}">
        <p14:creationId xmlns:p14="http://schemas.microsoft.com/office/powerpoint/2010/main" val="303031444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arn(inVertical)">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xit" presetSubtype="21" fill="hold" nodeType="clickEffect">
                                  <p:stCondLst>
                                    <p:cond delay="0"/>
                                  </p:stCondLst>
                                  <p:childTnLst>
                                    <p:animEffect transition="out" filter="barn(inVertical)">
                                      <p:cBhvr>
                                        <p:cTn id="31" dur="500"/>
                                        <p:tgtEl>
                                          <p:spTgt spid="20"/>
                                        </p:tgtEl>
                                      </p:cBhvr>
                                    </p:animEffect>
                                    <p:set>
                                      <p:cBhvr>
                                        <p:cTn id="32" dur="1" fill="hold">
                                          <p:stCondLst>
                                            <p:cond delay="499"/>
                                          </p:stCondLst>
                                        </p:cTn>
                                        <p:tgtEl>
                                          <p:spTgt spid="20"/>
                                        </p:tgtEl>
                                        <p:attrNameLst>
                                          <p:attrName>style.visibility</p:attrName>
                                        </p:attrNameLst>
                                      </p:cBhvr>
                                      <p:to>
                                        <p:strVal val="hidden"/>
                                      </p:to>
                                    </p:set>
                                  </p:childTnLst>
                                </p:cTn>
                              </p:par>
                              <p:par>
                                <p:cTn id="33" presetID="16" presetClass="exit" presetSubtype="21" fill="hold" nodeType="withEffect">
                                  <p:stCondLst>
                                    <p:cond delay="0"/>
                                  </p:stCondLst>
                                  <p:childTnLst>
                                    <p:animEffect transition="out" filter="barn(inVertical)">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6" presetClass="exit" presetSubtype="21" fill="hold" nodeType="withEffect">
                                  <p:stCondLst>
                                    <p:cond delay="0"/>
                                  </p:stCondLst>
                                  <p:childTnLst>
                                    <p:animEffect transition="out" filter="barn(inVertical)">
                                      <p:cBhvr>
                                        <p:cTn id="37" dur="500"/>
                                        <p:tgtEl>
                                          <p:spTgt spid="25"/>
                                        </p:tgtEl>
                                      </p:cBhvr>
                                    </p:animEffect>
                                    <p:set>
                                      <p:cBhvr>
                                        <p:cTn id="38" dur="1" fill="hold">
                                          <p:stCondLst>
                                            <p:cond delay="499"/>
                                          </p:stCondLst>
                                        </p:cTn>
                                        <p:tgtEl>
                                          <p:spTgt spid="25"/>
                                        </p:tgtEl>
                                        <p:attrNameLst>
                                          <p:attrName>style.visibility</p:attrName>
                                        </p:attrNameLst>
                                      </p:cBhvr>
                                      <p:to>
                                        <p:strVal val="hidden"/>
                                      </p:to>
                                    </p:set>
                                  </p:childTnLst>
                                </p:cTn>
                              </p:par>
                              <p:par>
                                <p:cTn id="39" presetID="16" presetClass="entr" presetSubtype="37"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arn(outVertical)">
                                      <p:cBhvr>
                                        <p:cTn id="41" dur="500"/>
                                        <p:tgtEl>
                                          <p:spTgt spid="30"/>
                                        </p:tgtEl>
                                      </p:cBhvr>
                                    </p:animEffect>
                                  </p:childTnLst>
                                </p:cTn>
                              </p:par>
                              <p:par>
                                <p:cTn id="42" presetID="16" presetClass="entr" presetSubtype="37"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barn(outVertical)">
                                      <p:cBhvr>
                                        <p:cTn id="4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5733" y="245535"/>
            <a:ext cx="4580467" cy="462578"/>
            <a:chOff x="-889000" y="262468"/>
            <a:chExt cx="4580467" cy="462578"/>
          </a:xfrm>
        </p:grpSpPr>
        <p:cxnSp>
          <p:nvCxnSpPr>
            <p:cNvPr id="3" name="Straight Connector 2"/>
            <p:cNvCxnSpPr/>
            <p:nvPr/>
          </p:nvCxnSpPr>
          <p:spPr>
            <a:xfrm flipV="1">
              <a:off x="-812800" y="694269"/>
              <a:ext cx="4504267" cy="1"/>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4" name="Rounded Rectangle 3"/>
            <p:cNvSpPr/>
            <p:nvPr/>
          </p:nvSpPr>
          <p:spPr>
            <a:xfrm>
              <a:off x="-889000" y="262468"/>
              <a:ext cx="1363134" cy="431800"/>
            </a:xfrm>
            <a:prstGeom prst="round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atin typeface="Arial" panose="020B0604020202020204" pitchFamily="34" charset="0"/>
                  <a:cs typeface="Arial" panose="020B0604020202020204" pitchFamily="34" charset="0"/>
                </a:rPr>
                <a:t>Chương </a:t>
              </a:r>
              <a:r>
                <a:rPr lang="en-US" smtClean="0">
                  <a:latin typeface="Arial" panose="020B0604020202020204" pitchFamily="34" charset="0"/>
                  <a:cs typeface="Arial" panose="020B0604020202020204" pitchFamily="34" charset="0"/>
                </a:rPr>
                <a:t>3</a:t>
              </a:r>
              <a:endParaRPr lang="en-US">
                <a:latin typeface="Arial" panose="020B0604020202020204" pitchFamily="34" charset="0"/>
                <a:cs typeface="Arial" panose="020B0604020202020204" pitchFamily="34" charset="0"/>
              </a:endParaRPr>
            </a:p>
          </p:txBody>
        </p:sp>
        <p:sp>
          <p:nvSpPr>
            <p:cNvPr id="5" name="TextBox 4"/>
            <p:cNvSpPr txBox="1"/>
            <p:nvPr/>
          </p:nvSpPr>
          <p:spPr>
            <a:xfrm>
              <a:off x="550335" y="324936"/>
              <a:ext cx="3059043" cy="400110"/>
            </a:xfrm>
            <a:prstGeom prst="rect">
              <a:avLst/>
            </a:prstGeom>
            <a:noFill/>
          </p:spPr>
          <p:txBody>
            <a:bodyPr wrap="none" rtlCol="0">
              <a:spAutoFit/>
            </a:bodyPr>
            <a:lstStyle/>
            <a:p>
              <a:r>
                <a:rPr lang="en-US" sz="20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XÂY DỰNG ỨNG DỤNG</a:t>
              </a:r>
            </a:p>
          </p:txBody>
        </p:sp>
      </p:grpSp>
      <p:sp>
        <p:nvSpPr>
          <p:cNvPr id="6" name="TextBox 5"/>
          <p:cNvSpPr txBox="1"/>
          <p:nvPr/>
        </p:nvSpPr>
        <p:spPr>
          <a:xfrm>
            <a:off x="872068" y="984727"/>
            <a:ext cx="3635932" cy="461665"/>
          </a:xfrm>
          <a:prstGeom prst="rect">
            <a:avLst/>
          </a:prstGeom>
          <a:noFill/>
        </p:spPr>
        <p:txBody>
          <a:bodyPr wrap="none" rtlCol="0">
            <a:spAutoFit/>
          </a:bodyPr>
          <a:lstStyle/>
          <a:p>
            <a:r>
              <a:rPr lang="en-US" sz="24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3.2 Các bước thực hiện</a:t>
            </a:r>
            <a:endPar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TextBox 6"/>
          <p:cNvSpPr txBox="1"/>
          <p:nvPr/>
        </p:nvSpPr>
        <p:spPr>
          <a:xfrm>
            <a:off x="1257300" y="1354059"/>
            <a:ext cx="6758581" cy="461665"/>
          </a:xfrm>
          <a:prstGeom prst="rect">
            <a:avLst/>
          </a:prstGeom>
          <a:noFill/>
        </p:spPr>
        <p:txBody>
          <a:bodyPr wrap="none" rtlCol="0">
            <a:spAutoFit/>
          </a:bodyPr>
          <a:lstStyle/>
          <a:p>
            <a:r>
              <a:rPr lang="en-US" sz="2400" b="1" smtClean="0">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3.2.2 </a:t>
            </a:r>
            <a:r>
              <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Bước 2: Phân ngưỡng và tách biên ảnh</a:t>
            </a:r>
          </a:p>
        </p:txBody>
      </p:sp>
      <p:grpSp>
        <p:nvGrpSpPr>
          <p:cNvPr id="12" name="Group 11"/>
          <p:cNvGrpSpPr/>
          <p:nvPr/>
        </p:nvGrpSpPr>
        <p:grpSpPr>
          <a:xfrm>
            <a:off x="934958" y="1952094"/>
            <a:ext cx="2600405" cy="2537904"/>
            <a:chOff x="1181681" y="1952093"/>
            <a:chExt cx="3007677" cy="2935388"/>
          </a:xfrm>
        </p:grpSpPr>
        <p:pic>
          <p:nvPicPr>
            <p:cNvPr id="13" name="Picture 12"/>
            <p:cNvPicPr/>
            <p:nvPr/>
          </p:nvPicPr>
          <p:blipFill>
            <a:blip r:embed="rId2"/>
            <a:stretch>
              <a:fillRect/>
            </a:stretch>
          </p:blipFill>
          <p:spPr>
            <a:xfrm>
              <a:off x="1181681" y="1952093"/>
              <a:ext cx="3007677" cy="2402647"/>
            </a:xfrm>
            <a:prstGeom prst="rect">
              <a:avLst/>
            </a:prstGeom>
          </p:spPr>
        </p:pic>
        <p:sp>
          <p:nvSpPr>
            <p:cNvPr id="10" name="Rectangle 9"/>
            <p:cNvSpPr/>
            <p:nvPr/>
          </p:nvSpPr>
          <p:spPr>
            <a:xfrm>
              <a:off x="1451150" y="4460305"/>
              <a:ext cx="2052819" cy="427176"/>
            </a:xfrm>
            <a:prstGeom prst="rect">
              <a:avLst/>
            </a:prstGeom>
          </p:spPr>
          <p:txBody>
            <a:bodyPr wrap="none">
              <a:spAutoFit/>
            </a:bodyPr>
            <a:lstStyle/>
            <a:p>
              <a:r>
                <a:rPr lang="en-US" smtClean="0">
                  <a:latin typeface="Arial" panose="020B0604020202020204" pitchFamily="34" charset="0"/>
                  <a:ea typeface="Calibri" panose="020F0502020204030204" pitchFamily="34" charset="0"/>
                  <a:cs typeface="Arial" panose="020B0604020202020204" pitchFamily="34" charset="0"/>
                </a:rPr>
                <a:t>Mask </a:t>
              </a:r>
              <a:r>
                <a:rPr lang="en-US">
                  <a:latin typeface="Arial" panose="020B0604020202020204" pitchFamily="34" charset="0"/>
                  <a:ea typeface="Calibri" panose="020F0502020204030204" pitchFamily="34" charset="0"/>
                  <a:cs typeface="Arial" panose="020B0604020202020204" pitchFamily="34" charset="0"/>
                </a:rPr>
                <a:t>ảnh trắng</a:t>
              </a:r>
              <a:endParaRPr lang="en-US">
                <a:latin typeface="Arial" panose="020B0604020202020204" pitchFamily="34" charset="0"/>
                <a:cs typeface="Arial" panose="020B0604020202020204" pitchFamily="34" charset="0"/>
              </a:endParaRPr>
            </a:p>
          </p:txBody>
        </p:sp>
      </p:grpSp>
      <p:grpSp>
        <p:nvGrpSpPr>
          <p:cNvPr id="15" name="Group 14"/>
          <p:cNvGrpSpPr/>
          <p:nvPr/>
        </p:nvGrpSpPr>
        <p:grpSpPr>
          <a:xfrm>
            <a:off x="5656119" y="1911822"/>
            <a:ext cx="2601173" cy="2540128"/>
            <a:chOff x="4876483" y="1949868"/>
            <a:chExt cx="3008376" cy="2937774"/>
          </a:xfrm>
        </p:grpSpPr>
        <p:pic>
          <p:nvPicPr>
            <p:cNvPr id="14" name="Picture 13"/>
            <p:cNvPicPr/>
            <p:nvPr/>
          </p:nvPicPr>
          <p:blipFill>
            <a:blip r:embed="rId3"/>
            <a:stretch>
              <a:fillRect/>
            </a:stretch>
          </p:blipFill>
          <p:spPr>
            <a:xfrm>
              <a:off x="4876483" y="1949868"/>
              <a:ext cx="3008376" cy="2404872"/>
            </a:xfrm>
            <a:prstGeom prst="rect">
              <a:avLst/>
            </a:prstGeom>
          </p:spPr>
        </p:pic>
        <p:sp>
          <p:nvSpPr>
            <p:cNvPr id="11" name="Rectangle 10"/>
            <p:cNvSpPr/>
            <p:nvPr/>
          </p:nvSpPr>
          <p:spPr>
            <a:xfrm>
              <a:off x="5269842" y="4460493"/>
              <a:ext cx="2023027" cy="427149"/>
            </a:xfrm>
            <a:prstGeom prst="rect">
              <a:avLst/>
            </a:prstGeom>
          </p:spPr>
          <p:txBody>
            <a:bodyPr wrap="none">
              <a:spAutoFit/>
            </a:bodyPr>
            <a:lstStyle/>
            <a:p>
              <a:r>
                <a:rPr lang="en-US" smtClean="0">
                  <a:latin typeface="Arial" panose="020B0604020202020204" pitchFamily="34" charset="0"/>
                  <a:ea typeface="Calibri" panose="020F0502020204030204" pitchFamily="34" charset="0"/>
                  <a:cs typeface="Arial" panose="020B0604020202020204" pitchFamily="34" charset="0"/>
                </a:rPr>
                <a:t>Mask </a:t>
              </a:r>
              <a:r>
                <a:rPr lang="en-US">
                  <a:latin typeface="Arial" panose="020B0604020202020204" pitchFamily="34" charset="0"/>
                  <a:ea typeface="Calibri" panose="020F0502020204030204" pitchFamily="34" charset="0"/>
                  <a:cs typeface="Arial" panose="020B0604020202020204" pitchFamily="34" charset="0"/>
                </a:rPr>
                <a:t>ảnh vàng</a:t>
              </a:r>
              <a:endParaRPr lang="en-US">
                <a:latin typeface="Arial" panose="020B0604020202020204" pitchFamily="34" charset="0"/>
                <a:cs typeface="Arial" panose="020B0604020202020204" pitchFamily="34" charset="0"/>
              </a:endParaRPr>
            </a:p>
          </p:txBody>
        </p:sp>
      </p:grpSp>
      <p:grpSp>
        <p:nvGrpSpPr>
          <p:cNvPr id="17" name="Group 16"/>
          <p:cNvGrpSpPr/>
          <p:nvPr/>
        </p:nvGrpSpPr>
        <p:grpSpPr>
          <a:xfrm>
            <a:off x="1660314" y="4165766"/>
            <a:ext cx="6991772" cy="2368002"/>
            <a:chOff x="1660314" y="4489998"/>
            <a:chExt cx="6991772" cy="2368002"/>
          </a:xfrm>
        </p:grpSpPr>
        <p:pic>
          <p:nvPicPr>
            <p:cNvPr id="19" name="Picture 18"/>
            <p:cNvPicPr/>
            <p:nvPr/>
          </p:nvPicPr>
          <p:blipFill>
            <a:blip r:embed="rId4" cstate="print">
              <a:extLst>
                <a:ext uri="{28A0092B-C50C-407E-A947-70E740481C1C}">
                  <a14:useLocalDpi xmlns:a14="http://schemas.microsoft.com/office/drawing/2010/main" val="0"/>
                </a:ext>
              </a:extLst>
            </a:blip>
            <a:stretch>
              <a:fillRect/>
            </a:stretch>
          </p:blipFill>
          <p:spPr>
            <a:xfrm>
              <a:off x="3147262" y="4489998"/>
              <a:ext cx="2721475" cy="1968588"/>
            </a:xfrm>
            <a:prstGeom prst="rect">
              <a:avLst/>
            </a:prstGeom>
          </p:spPr>
        </p:pic>
        <p:sp>
          <p:nvSpPr>
            <p:cNvPr id="16" name="Rectangle 15"/>
            <p:cNvSpPr/>
            <p:nvPr/>
          </p:nvSpPr>
          <p:spPr>
            <a:xfrm>
              <a:off x="1660314" y="6488668"/>
              <a:ext cx="6991772" cy="369332"/>
            </a:xfrm>
            <a:prstGeom prst="rect">
              <a:avLst/>
            </a:prstGeom>
          </p:spPr>
          <p:txBody>
            <a:bodyPr wrap="square">
              <a:spAutoFit/>
            </a:bodyPr>
            <a:lstStyle/>
            <a:p>
              <a:r>
                <a:rPr lang="en-US">
                  <a:latin typeface="Arial" panose="020B0604020202020204" pitchFamily="34" charset="0"/>
                  <a:ea typeface="Calibri" panose="020F0502020204030204" pitchFamily="34" charset="0"/>
                  <a:cs typeface="Arial" panose="020B0604020202020204" pitchFamily="34" charset="0"/>
                </a:rPr>
                <a:t>Ảnh áp dụng cv2.bitwise_or(maskedWhite,maskedYellow)</a:t>
              </a:r>
              <a:endParaRPr lang="en-US">
                <a:latin typeface="Arial" panose="020B0604020202020204" pitchFamily="34" charset="0"/>
                <a:cs typeface="Arial" panose="020B0604020202020204" pitchFamily="34" charset="0"/>
              </a:endParaRPr>
            </a:p>
          </p:txBody>
        </p:sp>
      </p:grpSp>
      <p:sp>
        <p:nvSpPr>
          <p:cNvPr id="18" name="Cross 17"/>
          <p:cNvSpPr/>
          <p:nvPr/>
        </p:nvSpPr>
        <p:spPr>
          <a:xfrm>
            <a:off x="4135254" y="2637685"/>
            <a:ext cx="787400" cy="706120"/>
          </a:xfrm>
          <a:prstGeom prst="plus">
            <a:avLst>
              <a:gd name="adj" fmla="val 40827"/>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28738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5733" y="245535"/>
            <a:ext cx="4580467" cy="462578"/>
            <a:chOff x="-889000" y="262468"/>
            <a:chExt cx="4580467" cy="462578"/>
          </a:xfrm>
        </p:grpSpPr>
        <p:cxnSp>
          <p:nvCxnSpPr>
            <p:cNvPr id="3" name="Straight Connector 2"/>
            <p:cNvCxnSpPr/>
            <p:nvPr/>
          </p:nvCxnSpPr>
          <p:spPr>
            <a:xfrm flipV="1">
              <a:off x="-812800" y="694269"/>
              <a:ext cx="4504267" cy="1"/>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4" name="Rounded Rectangle 3"/>
            <p:cNvSpPr/>
            <p:nvPr/>
          </p:nvSpPr>
          <p:spPr>
            <a:xfrm>
              <a:off x="-889000" y="262468"/>
              <a:ext cx="1363134" cy="431800"/>
            </a:xfrm>
            <a:prstGeom prst="round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atin typeface="Arial" panose="020B0604020202020204" pitchFamily="34" charset="0"/>
                  <a:cs typeface="Arial" panose="020B0604020202020204" pitchFamily="34" charset="0"/>
                </a:rPr>
                <a:t>Chương </a:t>
              </a:r>
              <a:r>
                <a:rPr lang="en-US" smtClean="0">
                  <a:latin typeface="Arial" panose="020B0604020202020204" pitchFamily="34" charset="0"/>
                  <a:cs typeface="Arial" panose="020B0604020202020204" pitchFamily="34" charset="0"/>
                </a:rPr>
                <a:t>3</a:t>
              </a:r>
              <a:endParaRPr lang="en-US">
                <a:latin typeface="Arial" panose="020B0604020202020204" pitchFamily="34" charset="0"/>
                <a:cs typeface="Arial" panose="020B0604020202020204" pitchFamily="34" charset="0"/>
              </a:endParaRPr>
            </a:p>
          </p:txBody>
        </p:sp>
        <p:sp>
          <p:nvSpPr>
            <p:cNvPr id="5" name="TextBox 4"/>
            <p:cNvSpPr txBox="1"/>
            <p:nvPr/>
          </p:nvSpPr>
          <p:spPr>
            <a:xfrm>
              <a:off x="550335" y="324936"/>
              <a:ext cx="3059043" cy="400110"/>
            </a:xfrm>
            <a:prstGeom prst="rect">
              <a:avLst/>
            </a:prstGeom>
            <a:noFill/>
          </p:spPr>
          <p:txBody>
            <a:bodyPr wrap="none" rtlCol="0">
              <a:spAutoFit/>
            </a:bodyPr>
            <a:lstStyle/>
            <a:p>
              <a:r>
                <a:rPr lang="en-US" sz="20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XÂY DỰNG ỨNG DỤNG</a:t>
              </a:r>
            </a:p>
          </p:txBody>
        </p:sp>
      </p:grpSp>
      <p:sp>
        <p:nvSpPr>
          <p:cNvPr id="6" name="TextBox 5"/>
          <p:cNvSpPr txBox="1"/>
          <p:nvPr/>
        </p:nvSpPr>
        <p:spPr>
          <a:xfrm>
            <a:off x="872068" y="984727"/>
            <a:ext cx="3635932" cy="461665"/>
          </a:xfrm>
          <a:prstGeom prst="rect">
            <a:avLst/>
          </a:prstGeom>
          <a:noFill/>
        </p:spPr>
        <p:txBody>
          <a:bodyPr wrap="none" rtlCol="0">
            <a:spAutoFit/>
          </a:bodyPr>
          <a:lstStyle/>
          <a:p>
            <a:r>
              <a:rPr lang="en-US" sz="24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3.2 Các bước thực hiện</a:t>
            </a:r>
            <a:endPar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TextBox 6"/>
          <p:cNvSpPr txBox="1"/>
          <p:nvPr/>
        </p:nvSpPr>
        <p:spPr>
          <a:xfrm>
            <a:off x="1257300" y="1354059"/>
            <a:ext cx="6758581" cy="461665"/>
          </a:xfrm>
          <a:prstGeom prst="rect">
            <a:avLst/>
          </a:prstGeom>
          <a:noFill/>
        </p:spPr>
        <p:txBody>
          <a:bodyPr wrap="none" rtlCol="0">
            <a:spAutoFit/>
          </a:bodyPr>
          <a:lstStyle/>
          <a:p>
            <a:r>
              <a:rPr lang="en-US" sz="2400" b="1" smtClean="0">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3.2.2 </a:t>
            </a:r>
            <a:r>
              <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Bước 2: Phân ngưỡng và tách biên ảnh</a:t>
            </a:r>
          </a:p>
        </p:txBody>
      </p:sp>
      <p:sp>
        <p:nvSpPr>
          <p:cNvPr id="8" name="Rectangle 7"/>
          <p:cNvSpPr/>
          <p:nvPr/>
        </p:nvSpPr>
        <p:spPr>
          <a:xfrm>
            <a:off x="651933" y="2492446"/>
            <a:ext cx="8106794" cy="1477328"/>
          </a:xfrm>
          <a:prstGeom prst="rect">
            <a:avLst/>
          </a:prstGeom>
        </p:spPr>
        <p:txBody>
          <a:bodyPr wrap="square">
            <a:spAutoFit/>
          </a:bodyPr>
          <a:lstStyle/>
          <a:p>
            <a:pPr marL="285750" indent="-285750" algn="just">
              <a:buFont typeface="Wingdings" panose="05000000000000000000" pitchFamily="2" charset="2"/>
              <a:buChar char="ü"/>
            </a:pPr>
            <a:r>
              <a:rPr lang="en-US" i="1" smtClean="0">
                <a:solidFill>
                  <a:srgbClr val="A50021"/>
                </a:solidFill>
                <a:latin typeface="Arial" panose="020B0604020202020204" pitchFamily="34" charset="0"/>
                <a:ea typeface="Calibri" panose="020F0502020204030204" pitchFamily="34" charset="0"/>
                <a:cs typeface="Arial" panose="020B0604020202020204" pitchFamily="34" charset="0"/>
              </a:rPr>
              <a:t>cv2.</a:t>
            </a:r>
            <a:r>
              <a:rPr lang="en-US" i="1" smtClean="0">
                <a:solidFill>
                  <a:srgbClr val="33CC33"/>
                </a:solidFill>
                <a:latin typeface="Arial" panose="020B0604020202020204" pitchFamily="34" charset="0"/>
                <a:ea typeface="Calibri" panose="020F0502020204030204" pitchFamily="34" charset="0"/>
                <a:cs typeface="Arial" panose="020B0604020202020204" pitchFamily="34" charset="0"/>
              </a:rPr>
              <a:t>cvtColor</a:t>
            </a:r>
            <a:r>
              <a:rPr lang="en-US" i="1" smtClean="0">
                <a:latin typeface="Arial" panose="020B0604020202020204" pitchFamily="34" charset="0"/>
                <a:ea typeface="Calibri" panose="020F0502020204030204" pitchFamily="34" charset="0"/>
                <a:cs typeface="Arial" panose="020B0604020202020204" pitchFamily="34" charset="0"/>
              </a:rPr>
              <a:t>(</a:t>
            </a:r>
            <a:r>
              <a:rPr lang="en-US" i="1" smtClean="0">
                <a:solidFill>
                  <a:srgbClr val="0000CC"/>
                </a:solidFill>
                <a:latin typeface="Arial" panose="020B0604020202020204" pitchFamily="34" charset="0"/>
                <a:ea typeface="Calibri" panose="020F0502020204030204" pitchFamily="34" charset="0"/>
                <a:cs typeface="Arial" panose="020B0604020202020204" pitchFamily="34" charset="0"/>
              </a:rPr>
              <a:t>img</a:t>
            </a:r>
            <a:r>
              <a:rPr lang="en-US" i="1" smtClean="0">
                <a:latin typeface="Arial" panose="020B0604020202020204" pitchFamily="34" charset="0"/>
                <a:ea typeface="Calibri" panose="020F0502020204030204" pitchFamily="34" charset="0"/>
                <a:cs typeface="Arial" panose="020B0604020202020204" pitchFamily="34" charset="0"/>
              </a:rPr>
              <a:t>, cv2.COLOR_BGR2GRAY)</a:t>
            </a:r>
          </a:p>
          <a:p>
            <a:pPr marL="285750" indent="-285750" algn="just">
              <a:buFont typeface="Wingdings" panose="05000000000000000000" pitchFamily="2" charset="2"/>
              <a:buChar char="ü"/>
            </a:pPr>
            <a:r>
              <a:rPr lang="en-US" i="1" smtClean="0">
                <a:solidFill>
                  <a:srgbClr val="A50021"/>
                </a:solidFill>
                <a:latin typeface="Arial" panose="020B0604020202020204" pitchFamily="34" charset="0"/>
                <a:cs typeface="Arial" panose="020B0604020202020204" pitchFamily="34" charset="0"/>
              </a:rPr>
              <a:t>cv2.</a:t>
            </a:r>
            <a:r>
              <a:rPr lang="en-US" i="1" smtClean="0">
                <a:solidFill>
                  <a:srgbClr val="33CC33"/>
                </a:solidFill>
                <a:latin typeface="Arial" panose="020B0604020202020204" pitchFamily="34" charset="0"/>
                <a:cs typeface="Arial" panose="020B0604020202020204" pitchFamily="34" charset="0"/>
              </a:rPr>
              <a:t>GaussianBlur</a:t>
            </a:r>
            <a:r>
              <a:rPr lang="en-US" i="1" smtClean="0">
                <a:latin typeface="Arial" panose="020B0604020202020204" pitchFamily="34" charset="0"/>
                <a:cs typeface="Arial" panose="020B0604020202020204" pitchFamily="34" charset="0"/>
              </a:rPr>
              <a:t>(</a:t>
            </a:r>
            <a:r>
              <a:rPr lang="en-US" i="1" smtClean="0">
                <a:solidFill>
                  <a:srgbClr val="0000CC"/>
                </a:solidFill>
                <a:latin typeface="Arial" panose="020B0604020202020204" pitchFamily="34" charset="0"/>
                <a:cs typeface="Arial" panose="020B0604020202020204" pitchFamily="34" charset="0"/>
              </a:rPr>
              <a:t>imgGray</a:t>
            </a:r>
            <a:r>
              <a:rPr lang="en-US" i="1" smtClean="0">
                <a:latin typeface="Arial" panose="020B0604020202020204" pitchFamily="34" charset="0"/>
                <a:cs typeface="Arial" panose="020B0604020202020204" pitchFamily="34" charset="0"/>
              </a:rPr>
              <a:t>, (5, 5), 0)</a:t>
            </a:r>
          </a:p>
          <a:p>
            <a:pPr marL="285750" indent="-285750" algn="just">
              <a:buFont typeface="Wingdings" panose="05000000000000000000" pitchFamily="2" charset="2"/>
              <a:buChar char="ü"/>
            </a:pPr>
            <a:r>
              <a:rPr lang="en-US" i="1" smtClean="0">
                <a:solidFill>
                  <a:srgbClr val="33CC33"/>
                </a:solidFill>
                <a:latin typeface="Arial" panose="020B0604020202020204" pitchFamily="34" charset="0"/>
                <a:cs typeface="Arial" panose="020B0604020202020204" pitchFamily="34" charset="0"/>
              </a:rPr>
              <a:t>Canny</a:t>
            </a:r>
            <a:r>
              <a:rPr lang="en-US" i="1" smtClean="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ü"/>
            </a:pPr>
            <a:r>
              <a:rPr lang="en-US" i="1" smtClean="0">
                <a:latin typeface="Arial" panose="020B0604020202020204" pitchFamily="34" charset="0"/>
                <a:cs typeface="Arial" panose="020B0604020202020204" pitchFamily="34" charset="0"/>
              </a:rPr>
              <a:t>imgDial = </a:t>
            </a:r>
            <a:r>
              <a:rPr lang="en-US" i="1" smtClean="0">
                <a:solidFill>
                  <a:srgbClr val="A50021"/>
                </a:solidFill>
                <a:latin typeface="Arial" panose="020B0604020202020204" pitchFamily="34" charset="0"/>
                <a:cs typeface="Arial" panose="020B0604020202020204" pitchFamily="34" charset="0"/>
              </a:rPr>
              <a:t>cv2.</a:t>
            </a:r>
            <a:r>
              <a:rPr lang="en-US" i="1" smtClean="0">
                <a:solidFill>
                  <a:srgbClr val="33CC33"/>
                </a:solidFill>
                <a:latin typeface="Arial" panose="020B0604020202020204" pitchFamily="34" charset="0"/>
                <a:cs typeface="Arial" panose="020B0604020202020204" pitchFamily="34" charset="0"/>
              </a:rPr>
              <a:t>dilate</a:t>
            </a:r>
            <a:r>
              <a:rPr lang="en-US" i="1" smtClean="0">
                <a:latin typeface="Arial" panose="020B0604020202020204" pitchFamily="34" charset="0"/>
                <a:cs typeface="Arial" panose="020B0604020202020204" pitchFamily="34" charset="0"/>
              </a:rPr>
              <a:t>(</a:t>
            </a:r>
            <a:r>
              <a:rPr lang="en-US" i="1" smtClean="0">
                <a:solidFill>
                  <a:srgbClr val="0000CC"/>
                </a:solidFill>
                <a:latin typeface="Arial" panose="020B0604020202020204" pitchFamily="34" charset="0"/>
                <a:cs typeface="Arial" panose="020B0604020202020204" pitchFamily="34" charset="0"/>
              </a:rPr>
              <a:t>imgCanny</a:t>
            </a:r>
            <a:r>
              <a:rPr lang="en-US" i="1" smtClean="0">
                <a:latin typeface="Arial" panose="020B0604020202020204" pitchFamily="34" charset="0"/>
                <a:cs typeface="Arial" panose="020B0604020202020204" pitchFamily="34" charset="0"/>
              </a:rPr>
              <a:t>,kernel,iterations=1)</a:t>
            </a:r>
          </a:p>
          <a:p>
            <a:pPr marL="285750" indent="-285750" algn="just">
              <a:buFont typeface="Wingdings" panose="05000000000000000000" pitchFamily="2" charset="2"/>
              <a:buChar char="ü"/>
            </a:pPr>
            <a:r>
              <a:rPr lang="en-US" i="1" smtClean="0">
                <a:latin typeface="Arial" panose="020B0604020202020204" pitchFamily="34" charset="0"/>
                <a:cs typeface="Arial" panose="020B0604020202020204" pitchFamily="34" charset="0"/>
              </a:rPr>
              <a:t>và imgErode = </a:t>
            </a:r>
            <a:r>
              <a:rPr lang="en-US" i="1" smtClean="0">
                <a:solidFill>
                  <a:srgbClr val="A50021"/>
                </a:solidFill>
                <a:latin typeface="Arial" panose="020B0604020202020204" pitchFamily="34" charset="0"/>
                <a:cs typeface="Arial" panose="020B0604020202020204" pitchFamily="34" charset="0"/>
              </a:rPr>
              <a:t>cv2.</a:t>
            </a:r>
            <a:r>
              <a:rPr lang="en-US" i="1" smtClean="0">
                <a:solidFill>
                  <a:srgbClr val="33CC33"/>
                </a:solidFill>
                <a:latin typeface="Arial" panose="020B0604020202020204" pitchFamily="34" charset="0"/>
                <a:cs typeface="Arial" panose="020B0604020202020204" pitchFamily="34" charset="0"/>
              </a:rPr>
              <a:t>erode</a:t>
            </a:r>
            <a:r>
              <a:rPr lang="en-US" i="1" smtClean="0">
                <a:latin typeface="Arial" panose="020B0604020202020204" pitchFamily="34" charset="0"/>
                <a:cs typeface="Arial" panose="020B0604020202020204" pitchFamily="34" charset="0"/>
              </a:rPr>
              <a:t>(</a:t>
            </a:r>
            <a:r>
              <a:rPr lang="en-US" i="1" smtClean="0">
                <a:solidFill>
                  <a:srgbClr val="0000CC"/>
                </a:solidFill>
                <a:latin typeface="Arial" panose="020B0604020202020204" pitchFamily="34" charset="0"/>
                <a:cs typeface="Arial" panose="020B0604020202020204" pitchFamily="34" charset="0"/>
              </a:rPr>
              <a:t>imgDial</a:t>
            </a:r>
            <a:r>
              <a:rPr lang="en-US" i="1" smtClean="0">
                <a:latin typeface="Arial" panose="020B0604020202020204" pitchFamily="34" charset="0"/>
                <a:cs typeface="Arial" panose="020B0604020202020204" pitchFamily="34" charset="0"/>
              </a:rPr>
              <a:t>,kernel,iterations=1)</a:t>
            </a:r>
          </a:p>
        </p:txBody>
      </p:sp>
      <p:grpSp>
        <p:nvGrpSpPr>
          <p:cNvPr id="25" name="Group 24"/>
          <p:cNvGrpSpPr/>
          <p:nvPr/>
        </p:nvGrpSpPr>
        <p:grpSpPr>
          <a:xfrm>
            <a:off x="479546" y="1950769"/>
            <a:ext cx="3657600" cy="3109992"/>
            <a:chOff x="479546" y="1950769"/>
            <a:chExt cx="3657600" cy="3109992"/>
          </a:xfrm>
        </p:grpSpPr>
        <p:pic>
          <p:nvPicPr>
            <p:cNvPr id="22" name="Picture 21"/>
            <p:cNvPicPr/>
            <p:nvPr/>
          </p:nvPicPr>
          <p:blipFill>
            <a:blip r:embed="rId2"/>
            <a:stretch>
              <a:fillRect/>
            </a:stretch>
          </p:blipFill>
          <p:spPr>
            <a:xfrm>
              <a:off x="479546" y="1950769"/>
              <a:ext cx="3657600" cy="2743200"/>
            </a:xfrm>
            <a:prstGeom prst="rect">
              <a:avLst/>
            </a:prstGeom>
          </p:spPr>
        </p:pic>
        <p:sp>
          <p:nvSpPr>
            <p:cNvPr id="9" name="Rectangle 8"/>
            <p:cNvSpPr/>
            <p:nvPr/>
          </p:nvSpPr>
          <p:spPr>
            <a:xfrm>
              <a:off x="729828" y="4691429"/>
              <a:ext cx="3284874" cy="369332"/>
            </a:xfrm>
            <a:prstGeom prst="rect">
              <a:avLst/>
            </a:prstGeom>
          </p:spPr>
          <p:txBody>
            <a:bodyPr wrap="none">
              <a:spAutoFit/>
            </a:bodyPr>
            <a:lstStyle/>
            <a:p>
              <a:pPr algn="ctr"/>
              <a:r>
                <a:rPr lang="en-US">
                  <a:latin typeface="Arial" panose="020B0604020202020204" pitchFamily="34" charset="0"/>
                  <a:ea typeface="Calibri" panose="020F0502020204030204" pitchFamily="34" charset="0"/>
                  <a:cs typeface="Arial" panose="020B0604020202020204" pitchFamily="34" charset="0"/>
                </a:rPr>
                <a:t>Ảnh được xử lý phát hiện biên</a:t>
              </a:r>
              <a:endParaRPr lang="en-US">
                <a:latin typeface="Arial" panose="020B0604020202020204" pitchFamily="34" charset="0"/>
                <a:cs typeface="Arial" panose="020B0604020202020204" pitchFamily="34" charset="0"/>
              </a:endParaRPr>
            </a:p>
          </p:txBody>
        </p:sp>
      </p:grpSp>
      <p:grpSp>
        <p:nvGrpSpPr>
          <p:cNvPr id="26" name="Group 25"/>
          <p:cNvGrpSpPr/>
          <p:nvPr/>
        </p:nvGrpSpPr>
        <p:grpSpPr>
          <a:xfrm>
            <a:off x="5156200" y="1950769"/>
            <a:ext cx="3743960" cy="3386991"/>
            <a:chOff x="5156200" y="1950769"/>
            <a:chExt cx="3743960" cy="3386991"/>
          </a:xfrm>
        </p:grpSpPr>
        <p:pic>
          <p:nvPicPr>
            <p:cNvPr id="23" name="Picture 22"/>
            <p:cNvPicPr/>
            <p:nvPr/>
          </p:nvPicPr>
          <p:blipFill>
            <a:blip r:embed="rId3"/>
            <a:stretch>
              <a:fillRect/>
            </a:stretch>
          </p:blipFill>
          <p:spPr>
            <a:xfrm>
              <a:off x="5156200" y="1950769"/>
              <a:ext cx="3657600" cy="2740660"/>
            </a:xfrm>
            <a:prstGeom prst="rect">
              <a:avLst/>
            </a:prstGeom>
          </p:spPr>
        </p:pic>
        <p:sp>
          <p:nvSpPr>
            <p:cNvPr id="24" name="Rectangle 23"/>
            <p:cNvSpPr/>
            <p:nvPr/>
          </p:nvSpPr>
          <p:spPr>
            <a:xfrm>
              <a:off x="5229085" y="4691429"/>
              <a:ext cx="3671075" cy="646331"/>
            </a:xfrm>
            <a:prstGeom prst="rect">
              <a:avLst/>
            </a:prstGeom>
          </p:spPr>
          <p:txBody>
            <a:bodyPr wrap="square">
              <a:spAutoFit/>
            </a:bodyPr>
            <a:lstStyle/>
            <a:p>
              <a:pPr algn="ctr"/>
              <a:r>
                <a:rPr lang="en-US">
                  <a:latin typeface="Arial" panose="020B0604020202020204" pitchFamily="34" charset="0"/>
                  <a:ea typeface="Calibri" panose="020F0502020204030204" pitchFamily="34" charset="0"/>
                  <a:cs typeface="Arial" panose="020B0604020202020204" pitchFamily="34" charset="0"/>
                </a:rPr>
                <a:t>Ảnh kết hợp xử lý bộ lọc màu và phát hiện biên</a:t>
              </a:r>
              <a:endParaRPr lang="en-US">
                <a:latin typeface="Arial" panose="020B0604020202020204" pitchFamily="34" charset="0"/>
                <a:cs typeface="Arial" panose="020B0604020202020204" pitchFamily="34" charset="0"/>
              </a:endParaRPr>
            </a:p>
          </p:txBody>
        </p:sp>
      </p:grpSp>
      <p:sp>
        <p:nvSpPr>
          <p:cNvPr id="27" name="Right Arrow 26"/>
          <p:cNvSpPr/>
          <p:nvPr/>
        </p:nvSpPr>
        <p:spPr>
          <a:xfrm>
            <a:off x="4236721" y="3058160"/>
            <a:ext cx="833120" cy="74168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5311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3.33333E-6 -4.81481E-6 L -0.05277 0.3882 " pathEditMode="relative" rAng="0" ptsTypes="AA">
                                      <p:cBhvr>
                                        <p:cTn id="11" dur="2000" fill="hold"/>
                                        <p:tgtEl>
                                          <p:spTgt spid="8"/>
                                        </p:tgtEl>
                                        <p:attrNameLst>
                                          <p:attrName>ppt_x</p:attrName>
                                          <p:attrName>ppt_y</p:attrName>
                                        </p:attrNameLst>
                                      </p:cBhvr>
                                      <p:rCtr x="-2639" y="19398"/>
                                    </p:animMotion>
                                  </p:childTnLst>
                                </p:cTn>
                              </p:par>
                              <p:par>
                                <p:cTn id="12" presetID="10" presetClass="entr" presetSubtype="0" fill="hold"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5733" y="245535"/>
            <a:ext cx="4580467" cy="462578"/>
            <a:chOff x="-889000" y="262468"/>
            <a:chExt cx="4580467" cy="462578"/>
          </a:xfrm>
        </p:grpSpPr>
        <p:cxnSp>
          <p:nvCxnSpPr>
            <p:cNvPr id="3" name="Straight Connector 2"/>
            <p:cNvCxnSpPr/>
            <p:nvPr/>
          </p:nvCxnSpPr>
          <p:spPr>
            <a:xfrm flipV="1">
              <a:off x="-812800" y="694269"/>
              <a:ext cx="4504267" cy="1"/>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4" name="Rounded Rectangle 3"/>
            <p:cNvSpPr/>
            <p:nvPr/>
          </p:nvSpPr>
          <p:spPr>
            <a:xfrm>
              <a:off x="-889000" y="262468"/>
              <a:ext cx="1363134" cy="431800"/>
            </a:xfrm>
            <a:prstGeom prst="round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atin typeface="Arial" panose="020B0604020202020204" pitchFamily="34" charset="0"/>
                  <a:cs typeface="Arial" panose="020B0604020202020204" pitchFamily="34" charset="0"/>
                </a:rPr>
                <a:t>Chương </a:t>
              </a:r>
              <a:r>
                <a:rPr lang="en-US" smtClean="0">
                  <a:latin typeface="Arial" panose="020B0604020202020204" pitchFamily="34" charset="0"/>
                  <a:cs typeface="Arial" panose="020B0604020202020204" pitchFamily="34" charset="0"/>
                </a:rPr>
                <a:t>3</a:t>
              </a:r>
              <a:endParaRPr lang="en-US">
                <a:latin typeface="Arial" panose="020B0604020202020204" pitchFamily="34" charset="0"/>
                <a:cs typeface="Arial" panose="020B0604020202020204" pitchFamily="34" charset="0"/>
              </a:endParaRPr>
            </a:p>
          </p:txBody>
        </p:sp>
        <p:sp>
          <p:nvSpPr>
            <p:cNvPr id="5" name="TextBox 4"/>
            <p:cNvSpPr txBox="1"/>
            <p:nvPr/>
          </p:nvSpPr>
          <p:spPr>
            <a:xfrm>
              <a:off x="550335" y="324936"/>
              <a:ext cx="3059043" cy="400110"/>
            </a:xfrm>
            <a:prstGeom prst="rect">
              <a:avLst/>
            </a:prstGeom>
            <a:noFill/>
          </p:spPr>
          <p:txBody>
            <a:bodyPr wrap="none" rtlCol="0">
              <a:spAutoFit/>
            </a:bodyPr>
            <a:lstStyle/>
            <a:p>
              <a:r>
                <a:rPr lang="en-US" sz="20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XÂY DỰNG ỨNG DỤNG</a:t>
              </a:r>
            </a:p>
          </p:txBody>
        </p:sp>
      </p:grpSp>
      <p:sp>
        <p:nvSpPr>
          <p:cNvPr id="6" name="TextBox 5"/>
          <p:cNvSpPr txBox="1"/>
          <p:nvPr/>
        </p:nvSpPr>
        <p:spPr>
          <a:xfrm>
            <a:off x="872068" y="984727"/>
            <a:ext cx="3635932" cy="461665"/>
          </a:xfrm>
          <a:prstGeom prst="rect">
            <a:avLst/>
          </a:prstGeom>
          <a:noFill/>
        </p:spPr>
        <p:txBody>
          <a:bodyPr wrap="none" rtlCol="0">
            <a:spAutoFit/>
          </a:bodyPr>
          <a:lstStyle/>
          <a:p>
            <a:r>
              <a:rPr lang="en-US" sz="24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3.2 Các bước thực hiện</a:t>
            </a:r>
            <a:endPar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TextBox 6"/>
          <p:cNvSpPr txBox="1"/>
          <p:nvPr/>
        </p:nvSpPr>
        <p:spPr>
          <a:xfrm>
            <a:off x="1257300" y="1354059"/>
            <a:ext cx="6261651" cy="461665"/>
          </a:xfrm>
          <a:prstGeom prst="rect">
            <a:avLst/>
          </a:prstGeom>
          <a:noFill/>
        </p:spPr>
        <p:txBody>
          <a:bodyPr wrap="none" rtlCol="0">
            <a:spAutoFit/>
          </a:bodyPr>
          <a:lstStyle/>
          <a:p>
            <a:pPr lvl="0"/>
            <a:r>
              <a:rPr lang="en-US" sz="2400" b="1" smtClean="0">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3.2.3 </a:t>
            </a:r>
            <a:r>
              <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Bước 3: Xử lý nhận dạng làn </a:t>
            </a:r>
            <a:r>
              <a:rPr lang="en-US" sz="2400" b="1" smtClean="0">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đường</a:t>
            </a:r>
            <a:endPar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10" name="Group 9"/>
          <p:cNvGrpSpPr/>
          <p:nvPr/>
        </p:nvGrpSpPr>
        <p:grpSpPr>
          <a:xfrm>
            <a:off x="1" y="1815724"/>
            <a:ext cx="9143999" cy="4371467"/>
            <a:chOff x="1" y="1815724"/>
            <a:chExt cx="9143999" cy="4371467"/>
          </a:xfrm>
        </p:grpSpPr>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1" y="1815724"/>
              <a:ext cx="9143999" cy="4276455"/>
            </a:xfrm>
            <a:prstGeom prst="rect">
              <a:avLst/>
            </a:prstGeom>
          </p:spPr>
        </p:pic>
        <p:sp>
          <p:nvSpPr>
            <p:cNvPr id="9" name="Rectangle 8"/>
            <p:cNvSpPr/>
            <p:nvPr/>
          </p:nvSpPr>
          <p:spPr>
            <a:xfrm>
              <a:off x="307840" y="5540860"/>
              <a:ext cx="4264160" cy="646331"/>
            </a:xfrm>
            <a:prstGeom prst="rect">
              <a:avLst/>
            </a:prstGeom>
          </p:spPr>
          <p:txBody>
            <a:bodyPr wrap="square">
              <a:spAutoFit/>
            </a:bodyPr>
            <a:lstStyle/>
            <a:p>
              <a:r>
                <a:rPr lang="en-US">
                  <a:latin typeface="Arial" panose="020B0604020202020204" pitchFamily="34" charset="0"/>
                  <a:ea typeface="Calibri" panose="020F0502020204030204" pitchFamily="34" charset="0"/>
                  <a:cs typeface="Arial" panose="020B0604020202020204" pitchFamily="34" charset="0"/>
                </a:rPr>
                <a:t>Hình 3.11 Hình ảnh mô phỏng khung nhìn của camera đặt trước xe</a:t>
              </a:r>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0526849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5733" y="245535"/>
            <a:ext cx="4580467" cy="462578"/>
            <a:chOff x="-889000" y="262468"/>
            <a:chExt cx="4580467" cy="462578"/>
          </a:xfrm>
        </p:grpSpPr>
        <p:cxnSp>
          <p:nvCxnSpPr>
            <p:cNvPr id="3" name="Straight Connector 2"/>
            <p:cNvCxnSpPr/>
            <p:nvPr/>
          </p:nvCxnSpPr>
          <p:spPr>
            <a:xfrm flipV="1">
              <a:off x="-812800" y="694269"/>
              <a:ext cx="4504267" cy="1"/>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4" name="Rounded Rectangle 3"/>
            <p:cNvSpPr/>
            <p:nvPr/>
          </p:nvSpPr>
          <p:spPr>
            <a:xfrm>
              <a:off x="-889000" y="262468"/>
              <a:ext cx="1363134" cy="431800"/>
            </a:xfrm>
            <a:prstGeom prst="round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atin typeface="Arial" panose="020B0604020202020204" pitchFamily="34" charset="0"/>
                  <a:cs typeface="Arial" panose="020B0604020202020204" pitchFamily="34" charset="0"/>
                </a:rPr>
                <a:t>Chương </a:t>
              </a:r>
              <a:r>
                <a:rPr lang="en-US" smtClean="0">
                  <a:latin typeface="Arial" panose="020B0604020202020204" pitchFamily="34" charset="0"/>
                  <a:cs typeface="Arial" panose="020B0604020202020204" pitchFamily="34" charset="0"/>
                </a:rPr>
                <a:t>3</a:t>
              </a:r>
              <a:endParaRPr lang="en-US">
                <a:latin typeface="Arial" panose="020B0604020202020204" pitchFamily="34" charset="0"/>
                <a:cs typeface="Arial" panose="020B0604020202020204" pitchFamily="34" charset="0"/>
              </a:endParaRPr>
            </a:p>
          </p:txBody>
        </p:sp>
        <p:sp>
          <p:nvSpPr>
            <p:cNvPr id="5" name="TextBox 4"/>
            <p:cNvSpPr txBox="1"/>
            <p:nvPr/>
          </p:nvSpPr>
          <p:spPr>
            <a:xfrm>
              <a:off x="550335" y="324936"/>
              <a:ext cx="3059043" cy="400110"/>
            </a:xfrm>
            <a:prstGeom prst="rect">
              <a:avLst/>
            </a:prstGeom>
            <a:noFill/>
          </p:spPr>
          <p:txBody>
            <a:bodyPr wrap="none" rtlCol="0">
              <a:spAutoFit/>
            </a:bodyPr>
            <a:lstStyle/>
            <a:p>
              <a:r>
                <a:rPr lang="en-US" sz="20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XÂY DỰNG ỨNG DỤNG</a:t>
              </a:r>
            </a:p>
          </p:txBody>
        </p:sp>
      </p:grpSp>
      <p:sp>
        <p:nvSpPr>
          <p:cNvPr id="6" name="TextBox 5"/>
          <p:cNvSpPr txBox="1"/>
          <p:nvPr/>
        </p:nvSpPr>
        <p:spPr>
          <a:xfrm>
            <a:off x="872068" y="984727"/>
            <a:ext cx="3635932" cy="461665"/>
          </a:xfrm>
          <a:prstGeom prst="rect">
            <a:avLst/>
          </a:prstGeom>
          <a:noFill/>
        </p:spPr>
        <p:txBody>
          <a:bodyPr wrap="none" rtlCol="0">
            <a:spAutoFit/>
          </a:bodyPr>
          <a:lstStyle/>
          <a:p>
            <a:r>
              <a:rPr lang="en-US" sz="24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3.2 Các bước thực hiện</a:t>
            </a:r>
            <a:endPar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TextBox 6"/>
          <p:cNvSpPr txBox="1"/>
          <p:nvPr/>
        </p:nvSpPr>
        <p:spPr>
          <a:xfrm>
            <a:off x="1257300" y="1354059"/>
            <a:ext cx="6261651" cy="461665"/>
          </a:xfrm>
          <a:prstGeom prst="rect">
            <a:avLst/>
          </a:prstGeom>
          <a:noFill/>
        </p:spPr>
        <p:txBody>
          <a:bodyPr wrap="none" rtlCol="0">
            <a:spAutoFit/>
          </a:bodyPr>
          <a:lstStyle/>
          <a:p>
            <a:pPr lvl="0"/>
            <a:r>
              <a:rPr lang="en-US" sz="2400" b="1" smtClean="0">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3.2.3 </a:t>
            </a:r>
            <a:r>
              <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Bước 3: Xử lý nhận dạng làn </a:t>
            </a:r>
            <a:r>
              <a:rPr lang="en-US" sz="2400" b="1" smtClean="0">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đường</a:t>
            </a:r>
            <a:endParaRPr lang="en-US" sz="2400" b="1">
              <a:solidFill>
                <a:srgbClr val="0000CC"/>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14" name="Group 13"/>
          <p:cNvGrpSpPr/>
          <p:nvPr/>
        </p:nvGrpSpPr>
        <p:grpSpPr>
          <a:xfrm>
            <a:off x="651933" y="1846115"/>
            <a:ext cx="8395982" cy="4901819"/>
            <a:chOff x="220159" y="1815724"/>
            <a:chExt cx="8395982" cy="4901819"/>
          </a:xfrm>
        </p:grpSpPr>
        <p:pic>
          <p:nvPicPr>
            <p:cNvPr id="11" name="Picture 10"/>
            <p:cNvPicPr/>
            <p:nvPr/>
          </p:nvPicPr>
          <p:blipFill>
            <a:blip r:embed="rId2">
              <a:extLst>
                <a:ext uri="{28A0092B-C50C-407E-A947-70E740481C1C}">
                  <a14:useLocalDpi xmlns:a14="http://schemas.microsoft.com/office/drawing/2010/main" val="0"/>
                </a:ext>
              </a:extLst>
            </a:blip>
            <a:stretch>
              <a:fillRect/>
            </a:stretch>
          </p:blipFill>
          <p:spPr>
            <a:xfrm>
              <a:off x="1532081" y="1815724"/>
              <a:ext cx="7084060" cy="4901819"/>
            </a:xfrm>
            <a:prstGeom prst="rect">
              <a:avLst/>
            </a:prstGeom>
          </p:spPr>
        </p:pic>
        <p:sp>
          <p:nvSpPr>
            <p:cNvPr id="13" name="Rectangle 12"/>
            <p:cNvSpPr/>
            <p:nvPr/>
          </p:nvSpPr>
          <p:spPr>
            <a:xfrm>
              <a:off x="220159" y="5909995"/>
              <a:ext cx="4287841" cy="646331"/>
            </a:xfrm>
            <a:prstGeom prst="rect">
              <a:avLst/>
            </a:prstGeom>
          </p:spPr>
          <p:txBody>
            <a:bodyPr wrap="square">
              <a:spAutoFit/>
            </a:bodyPr>
            <a:lstStyle/>
            <a:p>
              <a:r>
                <a:rPr lang="en-US">
                  <a:latin typeface="Arial" panose="020B0604020202020204" pitchFamily="34" charset="0"/>
                  <a:ea typeface="Calibri" panose="020F0502020204030204" pitchFamily="34" charset="0"/>
                  <a:cs typeface="Arial" panose="020B0604020202020204" pitchFamily="34" charset="0"/>
                </a:rPr>
                <a:t>Hình 3.12 Mô hình góc nhìn trong không gian từ phía trên của mặt đường</a:t>
              </a:r>
              <a:endParaRPr lang="en-US">
                <a:latin typeface="Arial" panose="020B0604020202020204" pitchFamily="34" charset="0"/>
                <a:cs typeface="Arial" panose="020B0604020202020204" pitchFamily="34" charset="0"/>
              </a:endParaRPr>
            </a:p>
          </p:txBody>
        </p:sp>
      </p:grpSp>
      <p:sp>
        <p:nvSpPr>
          <p:cNvPr id="8" name="Rectangle 7"/>
          <p:cNvSpPr/>
          <p:nvPr/>
        </p:nvSpPr>
        <p:spPr>
          <a:xfrm>
            <a:off x="-64000" y="3862098"/>
            <a:ext cx="4572000" cy="646331"/>
          </a:xfrm>
          <a:prstGeom prst="rect">
            <a:avLst/>
          </a:prstGeom>
        </p:spPr>
        <p:txBody>
          <a:bodyPr>
            <a:spAutoFit/>
          </a:bodyPr>
          <a:lstStyle/>
          <a:p>
            <a:pPr marL="285750" indent="-285750">
              <a:buFont typeface="Wingdings" panose="05000000000000000000" pitchFamily="2" charset="2"/>
              <a:buChar char="ü"/>
            </a:pPr>
            <a:r>
              <a:rPr lang="en-US" smtClean="0">
                <a:solidFill>
                  <a:srgbClr val="FF0000"/>
                </a:solidFill>
                <a:latin typeface="Arial" panose="020B0604020202020204" pitchFamily="34" charset="0"/>
                <a:ea typeface="Calibri" panose="020F0502020204030204" pitchFamily="34" charset="0"/>
                <a:cs typeface="Arial" panose="020B0604020202020204" pitchFamily="34" charset="0"/>
              </a:rPr>
              <a:t>cv2.getPersperspectiveTransform()</a:t>
            </a:r>
          </a:p>
          <a:p>
            <a:pPr marL="285750" indent="-285750">
              <a:buFont typeface="Wingdings" panose="05000000000000000000" pitchFamily="2" charset="2"/>
              <a:buChar char="ü"/>
            </a:pPr>
            <a:r>
              <a:rPr lang="en-US" smtClean="0">
                <a:solidFill>
                  <a:srgbClr val="FF0000"/>
                </a:solidFill>
                <a:latin typeface="Arial" panose="020B0604020202020204" pitchFamily="34" charset="0"/>
                <a:ea typeface="Calibri" panose="020F0502020204030204" pitchFamily="34" charset="0"/>
                <a:cs typeface="Arial" panose="020B0604020202020204" pitchFamily="34" charset="0"/>
              </a:rPr>
              <a:t>cv2.warpPersperspective ()</a:t>
            </a:r>
            <a:endParaRPr lang="en-US">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81649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175</TotalTime>
  <Words>1136</Words>
  <Application>Microsoft Office PowerPoint</Application>
  <PresentationFormat>On-screen Show (4:3)</PresentationFormat>
  <Paragraphs>154</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Cambria Math</vt:lpstr>
      <vt:lpstr>Courier New</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Phụng Tiểu</dc:creator>
  <cp:lastModifiedBy>Phụng Tiểu</cp:lastModifiedBy>
  <cp:revision>20</cp:revision>
  <dcterms:created xsi:type="dcterms:W3CDTF">2020-06-17T09:47:39Z</dcterms:created>
  <dcterms:modified xsi:type="dcterms:W3CDTF">2020-06-24T17:05:41Z</dcterms:modified>
</cp:coreProperties>
</file>